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4"/>
  </p:notesMasterIdLst>
  <p:sldIdLst>
    <p:sldId id="256" r:id="rId2"/>
    <p:sldId id="418" r:id="rId3"/>
    <p:sldId id="416" r:id="rId4"/>
    <p:sldId id="349" r:id="rId5"/>
    <p:sldId id="370" r:id="rId6"/>
    <p:sldId id="422" r:id="rId7"/>
    <p:sldId id="350" r:id="rId8"/>
    <p:sldId id="381" r:id="rId9"/>
    <p:sldId id="371" r:id="rId10"/>
    <p:sldId id="372" r:id="rId11"/>
    <p:sldId id="417" r:id="rId12"/>
    <p:sldId id="362" r:id="rId13"/>
    <p:sldId id="423" r:id="rId14"/>
    <p:sldId id="420" r:id="rId15"/>
    <p:sldId id="424" r:id="rId16"/>
    <p:sldId id="425" r:id="rId17"/>
    <p:sldId id="426" r:id="rId18"/>
    <p:sldId id="427" r:id="rId19"/>
    <p:sldId id="431" r:id="rId20"/>
    <p:sldId id="434" r:id="rId21"/>
    <p:sldId id="432" r:id="rId22"/>
    <p:sldId id="433" r:id="rId23"/>
    <p:sldId id="421" r:id="rId24"/>
    <p:sldId id="435" r:id="rId25"/>
    <p:sldId id="429" r:id="rId26"/>
    <p:sldId id="430" r:id="rId27"/>
    <p:sldId id="436" r:id="rId28"/>
    <p:sldId id="438" r:id="rId29"/>
    <p:sldId id="437" r:id="rId30"/>
    <p:sldId id="439" r:id="rId31"/>
    <p:sldId id="428" r:id="rId32"/>
    <p:sldId id="440" r:id="rId3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9529" autoAdjust="0"/>
    <p:restoredTop sz="85330" autoAdjust="0"/>
  </p:normalViewPr>
  <p:slideViewPr>
    <p:cSldViewPr>
      <p:cViewPr varScale="1">
        <p:scale>
          <a:sx n="83" d="100"/>
          <a:sy n="83" d="100"/>
        </p:scale>
        <p:origin x="1744" y="19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C71E77-D05A-49B8-A630-D81AFD5C422E}" type="datetimeFigureOut">
              <a:rPr lang="en-US" smtClean="0"/>
              <a:t>9/4/18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B17BD3-F4FE-47C6-8573-69D591C69A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8625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B17BD3-F4FE-47C6-8573-69D591C69AE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5856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B17BD3-F4FE-47C6-8573-69D591C69AE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4488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1219200" y="3886200"/>
            <a:ext cx="6858000" cy="990600"/>
          </a:xfrm>
        </p:spPr>
        <p:txBody>
          <a:bodyPr anchor="t" anchorCtr="0"/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219200" y="5124450"/>
            <a:ext cx="6858000" cy="53340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>
            <a:lvl1pPr>
              <a:defRPr sz="1400"/>
            </a:lvl1pPr>
          </a:lstStyle>
          <a:p>
            <a:r>
              <a:rPr lang="en-US"/>
              <a:t>Fall 2018</a:t>
            </a:r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/>
          <a:p>
            <a:r>
              <a:rPr lang="en-US"/>
              <a:t>CS596 Machine Learning, SDSU</a:t>
            </a:r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1216152" y="6355080"/>
            <a:ext cx="1219200" cy="365760"/>
          </a:xfrm>
        </p:spPr>
        <p:txBody>
          <a:bodyPr/>
          <a:lstStyle/>
          <a:p>
            <a:fld id="{46B5E5EC-DA74-4BEB-88AD-2C8A9185000E}" type="slidenum">
              <a:rPr lang="en-US" smtClean="0"/>
              <a:t>‹#›</a:t>
            </a:fld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904875" y="3648075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3" name="Rectangle 32"/>
          <p:cNvSpPr/>
          <p:nvPr/>
        </p:nvSpPr>
        <p:spPr>
          <a:xfrm>
            <a:off x="914400" y="5048250"/>
            <a:ext cx="7315200" cy="685800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Rectangle 21"/>
          <p:cNvSpPr/>
          <p:nvPr/>
        </p:nvSpPr>
        <p:spPr>
          <a:xfrm>
            <a:off x="904875" y="3648075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2" name="Rectangle 31"/>
          <p:cNvSpPr/>
          <p:nvPr/>
        </p:nvSpPr>
        <p:spPr>
          <a:xfrm>
            <a:off x="914400" y="5048250"/>
            <a:ext cx="228600" cy="68580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Fall 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Learning, SDSU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5E5EC-DA74-4BEB-88AD-2C8A9185000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Fall 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Learning, SDSU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5E5EC-DA74-4BEB-88AD-2C8A9185000E}" type="slidenum">
              <a:rPr lang="en-US" smtClean="0"/>
              <a:t>‹#›</a:t>
            </a:fld>
            <a:endParaRPr lang="en-US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Isosceles Triangle 7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 rot="5400000">
            <a:off x="3629607" y="3201952"/>
            <a:ext cx="585216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Fall 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Learning, SDSU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5E5EC-DA74-4BEB-88AD-2C8A9185000E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2971800"/>
            <a:ext cx="6858000" cy="1066800"/>
          </a:xfrm>
        </p:spPr>
        <p:txBody>
          <a:bodyPr anchor="t" anchorCtr="0"/>
          <a:lstStyle>
            <a:lvl1pPr algn="r">
              <a:buNone/>
              <a:defRPr sz="3200" b="0" cap="none" baseline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267200"/>
            <a:ext cx="6781800" cy="1143000"/>
          </a:xfrm>
        </p:spPr>
        <p:txBody>
          <a:bodyPr anchor="t" anchorCtr="0"/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/>
          <a:p>
            <a:r>
              <a:rPr lang="en-US"/>
              <a:t>Fall 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/>
          <a:p>
            <a:r>
              <a:rPr lang="en-US"/>
              <a:t>CS596 Machine Learning, SDSU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9848" y="6355080"/>
            <a:ext cx="1520952" cy="365760"/>
          </a:xfrm>
        </p:spPr>
        <p:txBody>
          <a:bodyPr/>
          <a:lstStyle/>
          <a:p>
            <a:fld id="{46B5E5EC-DA74-4BEB-88AD-2C8A9185000E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14400" y="2819400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914400" y="2819400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Fall 2018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Learning, SDSU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5E5EC-DA74-4BEB-88AD-2C8A9185000E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632198" y="1216152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85875"/>
            <a:ext cx="4040188" cy="685800"/>
          </a:xfrm>
          <a:noFill/>
          <a:ln>
            <a:noFill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8200" y="1295400"/>
            <a:ext cx="4041775" cy="685800"/>
          </a:xfrm>
          <a:noFill/>
          <a:ln>
            <a:noFill/>
          </a:ln>
        </p:spPr>
        <p:txBody>
          <a:bodyPr lIns="91440" anchor="b" anchorCtr="0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Fall 2018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Learning, SDSU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5E5EC-DA74-4BEB-88AD-2C8A9185000E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57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648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Fall 2018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Learning, SDSU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5E5EC-DA74-4BEB-88AD-2C8A9185000E}" type="slidenum">
              <a:rPr lang="en-US" smtClean="0"/>
              <a:t>‹#›</a:t>
            </a:fld>
            <a:endParaRPr lang="en-US"/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Fall 2018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Learning, SDSU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5E5EC-DA74-4BEB-88AD-2C8A9185000E}" type="slidenum">
              <a:rPr lang="en-US" smtClean="0"/>
              <a:t>‹#›</a:t>
            </a:fld>
            <a:endParaRPr lang="en-US"/>
          </a:p>
        </p:txBody>
      </p:sp>
      <p:sp>
        <p:nvSpPr>
          <p:cNvPr id="5" name="Straight Connector 4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24600" y="304800"/>
            <a:ext cx="2514600" cy="838200"/>
          </a:xfrm>
        </p:spPr>
        <p:txBody>
          <a:bodyPr anchor="b" anchorCtr="0">
            <a:noAutofit/>
          </a:bodyPr>
          <a:lstStyle>
            <a:lvl1pPr algn="l">
              <a:buNone/>
              <a:defRPr sz="20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324600" y="1219200"/>
            <a:ext cx="2514600" cy="4843463"/>
          </a:xfrm>
        </p:spPr>
        <p:txBody>
          <a:bodyPr/>
          <a:lstStyle>
            <a:lvl1pPr marL="0" indent="0">
              <a:lnSpc>
                <a:spcPts val="22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Fall 2018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Learning, SDSU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5E5EC-DA74-4BEB-88AD-2C8A9185000E}" type="slidenum">
              <a:rPr lang="en-US" smtClean="0"/>
              <a:t>‹#›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 rot="5400000">
            <a:off x="3160645" y="3324225"/>
            <a:ext cx="603504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"/>
          </p:nvPr>
        </p:nvSpPr>
        <p:spPr>
          <a:xfrm>
            <a:off x="304800" y="304800"/>
            <a:ext cx="5715000" cy="5715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00856"/>
            <a:ext cx="8229600" cy="674688"/>
          </a:xfrm>
          <a:ln>
            <a:solidFill>
              <a:schemeClr val="accent1"/>
            </a:solidFill>
          </a:ln>
        </p:spPr>
        <p:txBody>
          <a:bodyPr lIns="274320" anchor="ctr"/>
          <a:lstStyle>
            <a:lvl1pPr algn="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57200" y="1905000"/>
            <a:ext cx="8229600" cy="4270248"/>
          </a:xfrm>
          <a:solidFill>
            <a:schemeClr val="tx1">
              <a:shade val="50000"/>
            </a:schemeClr>
          </a:solidFill>
          <a:ln>
            <a:noFill/>
          </a:ln>
          <a:effectLst/>
        </p:spPr>
        <p:txBody>
          <a:bodyPr/>
          <a:lstStyle>
            <a:lvl1pPr marL="0" indent="0">
              <a:spcBef>
                <a:spcPts val="600"/>
              </a:spcBef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219200"/>
            <a:ext cx="8229600" cy="533400"/>
          </a:xfrm>
        </p:spPr>
        <p:txBody>
          <a:bodyPr anchor="ctr" anchorCtr="0"/>
          <a:lstStyle>
            <a:lvl1pPr marL="0" indent="0" algn="l">
              <a:buFontTx/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Fall 2018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Learning, SDSU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5E5EC-DA74-4BEB-88AD-2C8A9185000E}" type="slidenum">
              <a:rPr lang="en-US" smtClean="0"/>
              <a:t>‹#›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457200" y="500856"/>
            <a:ext cx="182880" cy="68580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prstGeom prst="rect">
            <a:avLst/>
          </a:prstGeom>
        </p:spPr>
        <p:txBody>
          <a:bodyPr vert="horz" anchor="b" anchorCtr="0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219200"/>
            <a:ext cx="8229600" cy="4910328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400800" y="6356350"/>
            <a:ext cx="2289048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Fall 2018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2898648" y="6356350"/>
            <a:ext cx="3505200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CS596 Machine Learning, SDSU</a:t>
            </a:r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612648" y="6356350"/>
            <a:ext cx="19812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46B5E5EC-DA74-4BEB-88AD-2C8A9185000E}" type="slidenum">
              <a:rPr lang="en-US" smtClean="0"/>
              <a:t>‹#›</a:t>
            </a:fld>
            <a:endParaRPr lang="en-US"/>
          </a:p>
        </p:txBody>
      </p:sp>
      <p:sp>
        <p:nvSpPr>
          <p:cNvPr id="28" name="Straight Connector 2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9" name="Straight Connector 28"/>
          <p:cNvSpPr>
            <a:spLocks noChangeShapeType="1"/>
          </p:cNvSpPr>
          <p:nvPr/>
        </p:nvSpPr>
        <p:spPr bwMode="auto">
          <a:xfrm>
            <a:off x="457200" y="1143000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Isosceles Triangle 9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l" rtl="0" eaLnBrk="1" latinLnBrk="0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6000"/>
        <a:buFont typeface="Wingdings 3"/>
        <a:buChar char="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ts val="500"/>
        </a:spcBef>
        <a:buClr>
          <a:schemeClr val="accent2"/>
        </a:buClr>
        <a:buSzPct val="76000"/>
        <a:buFont typeface="Wingdings 3"/>
        <a:buChar char=""/>
        <a:defRPr kumimoji="0" sz="23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500"/>
        </a:spcBef>
        <a:buClr>
          <a:schemeClr val="bg1">
            <a:shade val="50000"/>
          </a:schemeClr>
        </a:buClr>
        <a:buSzPct val="76000"/>
        <a:buFont typeface="Wingdings 3"/>
        <a:buChar char="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400"/>
        </a:spcBef>
        <a:buClr>
          <a:schemeClr val="accent2">
            <a:shade val="75000"/>
          </a:schemeClr>
        </a:buClr>
        <a:buSzPct val="70000"/>
        <a:buFont typeface="Wingdings"/>
        <a:buChar char="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00"/>
        </a:spcBef>
        <a:buClr>
          <a:schemeClr val="accent2"/>
        </a:buClr>
        <a:buSzPct val="70000"/>
        <a:buFont typeface="Wingdings"/>
        <a:buChar char="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0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0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8.png"/><Relationship Id="rId3" Type="http://schemas.openxmlformats.org/officeDocument/2006/relationships/image" Target="../media/image37.png"/><Relationship Id="rId7" Type="http://schemas.openxmlformats.org/officeDocument/2006/relationships/image" Target="../media/image42.png"/><Relationship Id="rId12" Type="http://schemas.openxmlformats.org/officeDocument/2006/relationships/image" Target="../media/image47.png"/><Relationship Id="rId2" Type="http://schemas.openxmlformats.org/officeDocument/2006/relationships/image" Target="../media/image36.png"/><Relationship Id="rId16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5" Type="http://schemas.openxmlformats.org/officeDocument/2006/relationships/image" Target="../media/image39.png"/><Relationship Id="rId15" Type="http://schemas.openxmlformats.org/officeDocument/2006/relationships/image" Target="../media/image52.png"/><Relationship Id="rId10" Type="http://schemas.openxmlformats.org/officeDocument/2006/relationships/image" Target="../media/image45.png"/><Relationship Id="rId4" Type="http://schemas.openxmlformats.org/officeDocument/2006/relationships/image" Target="../media/image38.png"/><Relationship Id="rId9" Type="http://schemas.openxmlformats.org/officeDocument/2006/relationships/image" Target="../media/image44.png"/><Relationship Id="rId14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58.png"/><Relationship Id="rId7" Type="http://schemas.openxmlformats.org/officeDocument/2006/relationships/image" Target="../media/image64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11" Type="http://schemas.openxmlformats.org/officeDocument/2006/relationships/image" Target="../media/image68.png"/><Relationship Id="rId5" Type="http://schemas.openxmlformats.org/officeDocument/2006/relationships/image" Target="../media/image62.png"/><Relationship Id="rId10" Type="http://schemas.openxmlformats.org/officeDocument/2006/relationships/image" Target="../media/image67.png"/><Relationship Id="rId4" Type="http://schemas.openxmlformats.org/officeDocument/2006/relationships/image" Target="../media/image59.png"/><Relationship Id="rId9" Type="http://schemas.openxmlformats.org/officeDocument/2006/relationships/image" Target="../media/image6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36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emf"/><Relationship Id="rId4" Type="http://schemas.openxmlformats.org/officeDocument/2006/relationships/image" Target="../media/image5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emf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emf"/><Relationship Id="rId3" Type="http://schemas.openxmlformats.org/officeDocument/2006/relationships/image" Target="../media/image10.emf"/><Relationship Id="rId7" Type="http://schemas.openxmlformats.org/officeDocument/2006/relationships/image" Target="../media/image14.emf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emf"/><Relationship Id="rId5" Type="http://schemas.openxmlformats.org/officeDocument/2006/relationships/image" Target="../media/image12.emf"/><Relationship Id="rId4" Type="http://schemas.openxmlformats.org/officeDocument/2006/relationships/image" Target="../media/image11.emf"/><Relationship Id="rId9" Type="http://schemas.openxmlformats.org/officeDocument/2006/relationships/hyperlink" Target="https://eli.thegreenplace.net/2015/the-normal-equation-and-matrix-calculus/" TargetMode="Externa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172.png"/><Relationship Id="rId7" Type="http://schemas.openxmlformats.org/officeDocument/2006/relationships/image" Target="../media/image79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Relationship Id="rId9" Type="http://schemas.openxmlformats.org/officeDocument/2006/relationships/image" Target="../media/image16.e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1.png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Lecture 3: Linear Regression A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Instructor: Yang Xu</a:t>
            </a:r>
          </a:p>
          <a:p>
            <a:r>
              <a:rPr lang="en-US" dirty="0"/>
              <a:t>Slides adopted from </a:t>
            </a:r>
            <a:r>
              <a:rPr lang="en-US" dirty="0" err="1"/>
              <a:t>Xiaobai</a:t>
            </a:r>
            <a:r>
              <a:rPr lang="en-US" dirty="0"/>
              <a:t> Liu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0351F4-56B1-E348-9963-28971EF542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Fall 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D91499-6F18-D94C-9DE7-E1BC66E863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Learning, SDSU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8FE825-6761-664A-9D87-78B261B6C2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5E5EC-DA74-4BEB-88AD-2C8A9185000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1324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直接连接符 32"/>
          <p:cNvCxnSpPr/>
          <p:nvPr/>
        </p:nvCxnSpPr>
        <p:spPr>
          <a:xfrm flipV="1">
            <a:off x="2667000" y="2357256"/>
            <a:ext cx="4419600" cy="1420478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/>
          <p:nvPr/>
        </p:nvCxnSpPr>
        <p:spPr>
          <a:xfrm flipV="1">
            <a:off x="2819400" y="1840468"/>
            <a:ext cx="3205480" cy="208966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How to find the best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𝜃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0</m:t>
                            </m:r>
                          </m:sub>
                        </m:sSub>
                        <m:r>
                          <a:rPr lang="en-US" i="1">
                            <a:latin typeface="Cambria Math"/>
                          </a:rPr>
                          <m:t>,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𝜃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? </a:t>
                </a:r>
              </a:p>
            </p:txBody>
          </p:sp>
        </mc:Choice>
        <mc:Fallback xmlns="">
          <p:sp>
            <p:nvSpPr>
              <p:cNvPr id="2" name="标题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852" b="-205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457200" y="5181600"/>
                <a:ext cx="8229600" cy="97536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Idea: choose parameters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/>
                          </a:rPr>
                          <m:t>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so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/>
                          </a:rPr>
                          <m:t>𝑓</m:t>
                        </m:r>
                      </m:e>
                      <m:sub>
                        <m:r>
                          <a:rPr lang="en-US" b="0" i="1" dirty="0" smtClean="0">
                            <a:latin typeface="Cambria Math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/>
                          </a:rPr>
                          <m:t>𝑥</m:t>
                        </m:r>
                      </m:e>
                    </m:d>
                    <m:r>
                      <a:rPr lang="en-US" b="0" i="0" dirty="0" smtClean="0">
                        <a:latin typeface="Cambria Math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dirty="0" smtClean="0">
                        <a:latin typeface="Cambria Math"/>
                      </a:rPr>
                      <m:t>is</m:t>
                    </m:r>
                    <m:r>
                      <a:rPr lang="en-US" b="0" i="0" dirty="0" smtClean="0">
                        <a:latin typeface="Cambria Math"/>
                      </a:rPr>
                      <m:t> </m:t>
                    </m:r>
                  </m:oMath>
                </a14:m>
                <a:r>
                  <a:rPr lang="en-US" b="1" dirty="0"/>
                  <a:t>close</a:t>
                </a:r>
                <a:r>
                  <a:rPr lang="en-US" dirty="0"/>
                  <a:t> to y for all training samples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457200" y="5181600"/>
                <a:ext cx="8229600" cy="975360"/>
              </a:xfrm>
              <a:blipFill>
                <a:blip r:embed="rId3"/>
                <a:stretch>
                  <a:fillRect l="-772" t="-6494" b="-77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组 3"/>
          <p:cNvGrpSpPr/>
          <p:nvPr/>
        </p:nvGrpSpPr>
        <p:grpSpPr>
          <a:xfrm>
            <a:off x="1219204" y="1784322"/>
            <a:ext cx="6019796" cy="3092478"/>
            <a:chOff x="1219204" y="1784322"/>
            <a:chExt cx="6019796" cy="3092478"/>
          </a:xfrm>
        </p:grpSpPr>
        <p:cxnSp>
          <p:nvCxnSpPr>
            <p:cNvPr id="5" name="直线连接符 4"/>
            <p:cNvCxnSpPr/>
            <p:nvPr/>
          </p:nvCxnSpPr>
          <p:spPr>
            <a:xfrm>
              <a:off x="2286000" y="4355068"/>
              <a:ext cx="49530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线连接符 6"/>
            <p:cNvCxnSpPr/>
            <p:nvPr/>
          </p:nvCxnSpPr>
          <p:spPr>
            <a:xfrm flipV="1">
              <a:off x="2286000" y="1840468"/>
              <a:ext cx="0" cy="25146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文本框 8"/>
            <p:cNvSpPr txBox="1"/>
            <p:nvPr/>
          </p:nvSpPr>
          <p:spPr>
            <a:xfrm rot="16200000">
              <a:off x="830936" y="2172590"/>
              <a:ext cx="11458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/>
                <a:t>Price (K$)</a:t>
              </a:r>
              <a:endParaRPr kumimoji="1" lang="zh-CN" altLang="en-US" dirty="0"/>
            </a:p>
          </p:txBody>
        </p:sp>
        <p:cxnSp>
          <p:nvCxnSpPr>
            <p:cNvPr id="8" name="直线连接符 9"/>
            <p:cNvCxnSpPr/>
            <p:nvPr/>
          </p:nvCxnSpPr>
          <p:spPr>
            <a:xfrm flipV="1">
              <a:off x="3124200" y="4253468"/>
              <a:ext cx="0" cy="2286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线连接符 11"/>
            <p:cNvCxnSpPr/>
            <p:nvPr/>
          </p:nvCxnSpPr>
          <p:spPr>
            <a:xfrm flipV="1">
              <a:off x="3733800" y="4253468"/>
              <a:ext cx="0" cy="2286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线连接符 12"/>
            <p:cNvCxnSpPr/>
            <p:nvPr/>
          </p:nvCxnSpPr>
          <p:spPr>
            <a:xfrm flipV="1">
              <a:off x="4419600" y="4253468"/>
              <a:ext cx="0" cy="2286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文本框 13"/>
            <p:cNvSpPr txBox="1"/>
            <p:nvPr/>
          </p:nvSpPr>
          <p:spPr>
            <a:xfrm>
              <a:off x="2895600" y="4507468"/>
              <a:ext cx="5309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/>
                <a:t>500</a:t>
              </a:r>
              <a:endParaRPr kumimoji="1" lang="zh-CN" altLang="en-US" dirty="0"/>
            </a:p>
          </p:txBody>
        </p:sp>
        <p:sp>
          <p:nvSpPr>
            <p:cNvPr id="12" name="文本框 14"/>
            <p:cNvSpPr txBox="1"/>
            <p:nvPr/>
          </p:nvSpPr>
          <p:spPr>
            <a:xfrm>
              <a:off x="3429000" y="4507468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/>
                <a:t>1000</a:t>
              </a:r>
              <a:endParaRPr kumimoji="1" lang="zh-CN" altLang="en-US" dirty="0"/>
            </a:p>
          </p:txBody>
        </p:sp>
        <p:sp>
          <p:nvSpPr>
            <p:cNvPr id="13" name="文本框 15"/>
            <p:cNvSpPr txBox="1"/>
            <p:nvPr/>
          </p:nvSpPr>
          <p:spPr>
            <a:xfrm>
              <a:off x="4114800" y="4507468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/>
                <a:t>1500</a:t>
              </a:r>
              <a:endParaRPr kumimoji="1" lang="zh-CN" altLang="en-US" dirty="0"/>
            </a:p>
          </p:txBody>
        </p:sp>
        <p:cxnSp>
          <p:nvCxnSpPr>
            <p:cNvPr id="14" name="直线连接符 16"/>
            <p:cNvCxnSpPr/>
            <p:nvPr/>
          </p:nvCxnSpPr>
          <p:spPr>
            <a:xfrm flipV="1">
              <a:off x="4997450" y="4253468"/>
              <a:ext cx="0" cy="2286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线连接符 17"/>
            <p:cNvCxnSpPr/>
            <p:nvPr/>
          </p:nvCxnSpPr>
          <p:spPr>
            <a:xfrm flipV="1">
              <a:off x="5607050" y="4253468"/>
              <a:ext cx="0" cy="2286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线连接符 18"/>
            <p:cNvCxnSpPr/>
            <p:nvPr/>
          </p:nvCxnSpPr>
          <p:spPr>
            <a:xfrm flipV="1">
              <a:off x="6292850" y="4253468"/>
              <a:ext cx="0" cy="2286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文本框 19"/>
            <p:cNvSpPr txBox="1"/>
            <p:nvPr/>
          </p:nvSpPr>
          <p:spPr>
            <a:xfrm>
              <a:off x="4724400" y="4507468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/>
                <a:t>2000</a:t>
              </a:r>
              <a:endParaRPr kumimoji="1" lang="zh-CN" altLang="en-US" dirty="0"/>
            </a:p>
          </p:txBody>
        </p:sp>
        <p:sp>
          <p:nvSpPr>
            <p:cNvPr id="18" name="文本框 20"/>
            <p:cNvSpPr txBox="1"/>
            <p:nvPr/>
          </p:nvSpPr>
          <p:spPr>
            <a:xfrm>
              <a:off x="5372803" y="4498816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/>
                <a:t>2500</a:t>
              </a:r>
              <a:endParaRPr kumimoji="1" lang="zh-CN" altLang="en-US" dirty="0"/>
            </a:p>
          </p:txBody>
        </p:sp>
        <p:sp>
          <p:nvSpPr>
            <p:cNvPr id="19" name="文本框 21"/>
            <p:cNvSpPr txBox="1"/>
            <p:nvPr/>
          </p:nvSpPr>
          <p:spPr>
            <a:xfrm>
              <a:off x="6024880" y="4492228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/>
                <a:t>3000</a:t>
              </a:r>
              <a:endParaRPr kumimoji="1" lang="zh-CN" altLang="en-US" dirty="0"/>
            </a:p>
          </p:txBody>
        </p:sp>
        <p:sp>
          <p:nvSpPr>
            <p:cNvPr id="23" name="文本框 28"/>
            <p:cNvSpPr txBox="1"/>
            <p:nvPr/>
          </p:nvSpPr>
          <p:spPr>
            <a:xfrm>
              <a:off x="1752600" y="3593068"/>
              <a:ext cx="5309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/>
                <a:t>100</a:t>
              </a:r>
              <a:endParaRPr kumimoji="1" lang="zh-CN" altLang="en-US" dirty="0"/>
            </a:p>
          </p:txBody>
        </p:sp>
        <p:sp>
          <p:nvSpPr>
            <p:cNvPr id="24" name="文本框 29"/>
            <p:cNvSpPr txBox="1"/>
            <p:nvPr/>
          </p:nvSpPr>
          <p:spPr>
            <a:xfrm>
              <a:off x="1752600" y="2297668"/>
              <a:ext cx="5309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/>
                <a:t>300</a:t>
              </a:r>
              <a:endParaRPr kumimoji="1" lang="zh-CN" altLang="en-US" dirty="0"/>
            </a:p>
          </p:txBody>
        </p:sp>
        <p:sp>
          <p:nvSpPr>
            <p:cNvPr id="25" name="文本框 30"/>
            <p:cNvSpPr txBox="1"/>
            <p:nvPr/>
          </p:nvSpPr>
          <p:spPr>
            <a:xfrm>
              <a:off x="1752600" y="2983468"/>
              <a:ext cx="5309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/>
                <a:t>200</a:t>
              </a:r>
              <a:endParaRPr kumimoji="1" lang="zh-CN" altLang="en-US" dirty="0"/>
            </a:p>
          </p:txBody>
        </p:sp>
      </p:grpSp>
      <p:sp>
        <p:nvSpPr>
          <p:cNvPr id="26" name="文本框 33"/>
          <p:cNvSpPr txBox="1"/>
          <p:nvPr/>
        </p:nvSpPr>
        <p:spPr>
          <a:xfrm>
            <a:off x="6248400" y="4800600"/>
            <a:ext cx="1204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Size (feet</a:t>
            </a:r>
            <a:r>
              <a:rPr kumimoji="1" lang="en-US" altLang="zh-CN" sz="1400" baseline="30000" dirty="0"/>
              <a:t>2</a:t>
            </a:r>
            <a:r>
              <a:rPr kumimoji="1" lang="en-US" altLang="zh-CN" dirty="0"/>
              <a:t>)</a:t>
            </a:r>
            <a:endParaRPr kumimoji="1" lang="zh-CN" altLang="en-US" dirty="0"/>
          </a:p>
        </p:txBody>
      </p:sp>
      <p:sp>
        <p:nvSpPr>
          <p:cNvPr id="27" name="椭圆 26"/>
          <p:cNvSpPr/>
          <p:nvPr/>
        </p:nvSpPr>
        <p:spPr>
          <a:xfrm>
            <a:off x="3048000" y="3352800"/>
            <a:ext cx="128787" cy="12878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3581400" y="3124200"/>
            <a:ext cx="128787" cy="12878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4343400" y="2895600"/>
            <a:ext cx="128787" cy="12878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椭圆 29"/>
          <p:cNvSpPr/>
          <p:nvPr/>
        </p:nvSpPr>
        <p:spPr>
          <a:xfrm>
            <a:off x="5257800" y="2667000"/>
            <a:ext cx="128787" cy="12878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6324600" y="2514600"/>
            <a:ext cx="128787" cy="12878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7" name="直接连接符 36"/>
          <p:cNvCxnSpPr/>
          <p:nvPr/>
        </p:nvCxnSpPr>
        <p:spPr>
          <a:xfrm flipV="1">
            <a:off x="3162300" y="3168134"/>
            <a:ext cx="3688307" cy="892434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3962400" y="1524000"/>
            <a:ext cx="2327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Which one is the best?</a:t>
            </a:r>
          </a:p>
        </p:txBody>
      </p:sp>
      <p:sp>
        <p:nvSpPr>
          <p:cNvPr id="21" name="Date Placeholder 20">
            <a:extLst>
              <a:ext uri="{FF2B5EF4-FFF2-40B4-BE49-F238E27FC236}">
                <a16:creationId xmlns:a16="http://schemas.microsoft.com/office/drawing/2014/main" id="{1B858303-09C5-4040-873A-CB10B631AE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Fall 2018</a:t>
            </a:r>
          </a:p>
        </p:txBody>
      </p:sp>
      <p:sp>
        <p:nvSpPr>
          <p:cNvPr id="22" name="Footer Placeholder 21">
            <a:extLst>
              <a:ext uri="{FF2B5EF4-FFF2-40B4-BE49-F238E27FC236}">
                <a16:creationId xmlns:a16="http://schemas.microsoft.com/office/drawing/2014/main" id="{BD4341EE-E333-C34E-A56D-D0D36D8C97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Learning, SDSU</a:t>
            </a:r>
          </a:p>
        </p:txBody>
      </p:sp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id="{90830FB9-3105-9A47-92CE-8BE79AFD8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5E5EC-DA74-4BEB-88AD-2C8A9185000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679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5E88C-AFB6-6743-8FA9-C6F1D64FF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we mean by “close”?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44B757-114E-4C46-BBF7-D29027ACA1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Fall 2018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1638E8-8896-D24D-8ADF-15FBFBDBC5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Learning, SDSU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C1EB73-A44E-1246-9202-AE3831B509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5E5EC-DA74-4BEB-88AD-2C8A9185000E}" type="slidenum">
              <a:rPr lang="en-US" smtClean="0"/>
              <a:t>11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26C40F8A-F43C-2A42-A857-96C1C28344C2}"/>
                  </a:ext>
                </a:extLst>
              </p:cNvPr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en-US" dirty="0"/>
                  <a:t>Predicted value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26C40F8A-F43C-2A42-A857-96C1C28344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3"/>
                <a:stretch>
                  <a:fillRect l="-772" t="-5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组 3">
            <a:extLst>
              <a:ext uri="{FF2B5EF4-FFF2-40B4-BE49-F238E27FC236}">
                <a16:creationId xmlns:a16="http://schemas.microsoft.com/office/drawing/2014/main" id="{48E43F07-427E-194C-B476-C8D4FFC32B77}"/>
              </a:ext>
            </a:extLst>
          </p:cNvPr>
          <p:cNvGrpSpPr/>
          <p:nvPr/>
        </p:nvGrpSpPr>
        <p:grpSpPr>
          <a:xfrm>
            <a:off x="632021" y="2590800"/>
            <a:ext cx="6019796" cy="3092478"/>
            <a:chOff x="1219204" y="1784322"/>
            <a:chExt cx="6019796" cy="3092478"/>
          </a:xfrm>
        </p:grpSpPr>
        <p:cxnSp>
          <p:nvCxnSpPr>
            <p:cNvPr id="8" name="直线连接符 4">
              <a:extLst>
                <a:ext uri="{FF2B5EF4-FFF2-40B4-BE49-F238E27FC236}">
                  <a16:creationId xmlns:a16="http://schemas.microsoft.com/office/drawing/2014/main" id="{88934BA5-3EC1-B649-9C1D-5365E1D1B323}"/>
                </a:ext>
              </a:extLst>
            </p:cNvPr>
            <p:cNvCxnSpPr/>
            <p:nvPr/>
          </p:nvCxnSpPr>
          <p:spPr>
            <a:xfrm>
              <a:off x="2286000" y="4355068"/>
              <a:ext cx="49530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线连接符 6">
              <a:extLst>
                <a:ext uri="{FF2B5EF4-FFF2-40B4-BE49-F238E27FC236}">
                  <a16:creationId xmlns:a16="http://schemas.microsoft.com/office/drawing/2014/main" id="{4AB4D24D-3FE2-C640-8FF0-E4F7865A86FA}"/>
                </a:ext>
              </a:extLst>
            </p:cNvPr>
            <p:cNvCxnSpPr/>
            <p:nvPr/>
          </p:nvCxnSpPr>
          <p:spPr>
            <a:xfrm flipV="1">
              <a:off x="2286000" y="1840468"/>
              <a:ext cx="0" cy="25146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文本框 8">
              <a:extLst>
                <a:ext uri="{FF2B5EF4-FFF2-40B4-BE49-F238E27FC236}">
                  <a16:creationId xmlns:a16="http://schemas.microsoft.com/office/drawing/2014/main" id="{D2001A0E-CE13-EF4A-BD86-8C9094C672D0}"/>
                </a:ext>
              </a:extLst>
            </p:cNvPr>
            <p:cNvSpPr txBox="1"/>
            <p:nvPr/>
          </p:nvSpPr>
          <p:spPr>
            <a:xfrm rot="16200000">
              <a:off x="830936" y="2172590"/>
              <a:ext cx="11458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/>
                <a:t>Price (K$)</a:t>
              </a:r>
              <a:endParaRPr kumimoji="1" lang="zh-CN" altLang="en-US" dirty="0"/>
            </a:p>
          </p:txBody>
        </p:sp>
        <p:cxnSp>
          <p:nvCxnSpPr>
            <p:cNvPr id="11" name="直线连接符 9">
              <a:extLst>
                <a:ext uri="{FF2B5EF4-FFF2-40B4-BE49-F238E27FC236}">
                  <a16:creationId xmlns:a16="http://schemas.microsoft.com/office/drawing/2014/main" id="{9467D5E5-67C8-2043-8F04-42D640A1D375}"/>
                </a:ext>
              </a:extLst>
            </p:cNvPr>
            <p:cNvCxnSpPr/>
            <p:nvPr/>
          </p:nvCxnSpPr>
          <p:spPr>
            <a:xfrm flipV="1">
              <a:off x="3124200" y="4253468"/>
              <a:ext cx="0" cy="2286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线连接符 11">
              <a:extLst>
                <a:ext uri="{FF2B5EF4-FFF2-40B4-BE49-F238E27FC236}">
                  <a16:creationId xmlns:a16="http://schemas.microsoft.com/office/drawing/2014/main" id="{16605983-D1CB-7B4D-8062-9FFA27131374}"/>
                </a:ext>
              </a:extLst>
            </p:cNvPr>
            <p:cNvCxnSpPr/>
            <p:nvPr/>
          </p:nvCxnSpPr>
          <p:spPr>
            <a:xfrm flipV="1">
              <a:off x="3733800" y="4253468"/>
              <a:ext cx="0" cy="2286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线连接符 12">
              <a:extLst>
                <a:ext uri="{FF2B5EF4-FFF2-40B4-BE49-F238E27FC236}">
                  <a16:creationId xmlns:a16="http://schemas.microsoft.com/office/drawing/2014/main" id="{ABC49F71-E505-0647-B8A4-FF75BA1ACC2D}"/>
                </a:ext>
              </a:extLst>
            </p:cNvPr>
            <p:cNvCxnSpPr/>
            <p:nvPr/>
          </p:nvCxnSpPr>
          <p:spPr>
            <a:xfrm flipV="1">
              <a:off x="4419600" y="4253468"/>
              <a:ext cx="0" cy="2286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247F0236-2F72-F343-B6EE-0160BC1DCA32}"/>
                </a:ext>
              </a:extLst>
            </p:cNvPr>
            <p:cNvSpPr txBox="1"/>
            <p:nvPr/>
          </p:nvSpPr>
          <p:spPr>
            <a:xfrm>
              <a:off x="2895600" y="4507468"/>
              <a:ext cx="5309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/>
                <a:t>500</a:t>
              </a:r>
              <a:endParaRPr kumimoji="1" lang="zh-CN" altLang="en-US" dirty="0"/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0B4C3DE2-1723-4740-BFE0-56280F342328}"/>
                </a:ext>
              </a:extLst>
            </p:cNvPr>
            <p:cNvSpPr txBox="1"/>
            <p:nvPr/>
          </p:nvSpPr>
          <p:spPr>
            <a:xfrm>
              <a:off x="3429000" y="4507468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/>
                <a:t>1000</a:t>
              </a:r>
              <a:endParaRPr kumimoji="1" lang="zh-CN" altLang="en-US" dirty="0"/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AF6C9638-633F-F542-A062-2D28709422C9}"/>
                </a:ext>
              </a:extLst>
            </p:cNvPr>
            <p:cNvSpPr txBox="1"/>
            <p:nvPr/>
          </p:nvSpPr>
          <p:spPr>
            <a:xfrm>
              <a:off x="4114800" y="4507468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/>
                <a:t>1500</a:t>
              </a:r>
              <a:endParaRPr kumimoji="1" lang="zh-CN" altLang="en-US" dirty="0"/>
            </a:p>
          </p:txBody>
        </p:sp>
        <p:cxnSp>
          <p:nvCxnSpPr>
            <p:cNvPr id="17" name="直线连接符 16">
              <a:extLst>
                <a:ext uri="{FF2B5EF4-FFF2-40B4-BE49-F238E27FC236}">
                  <a16:creationId xmlns:a16="http://schemas.microsoft.com/office/drawing/2014/main" id="{3D10BBF6-3F76-304C-B44F-A78F409F8702}"/>
                </a:ext>
              </a:extLst>
            </p:cNvPr>
            <p:cNvCxnSpPr/>
            <p:nvPr/>
          </p:nvCxnSpPr>
          <p:spPr>
            <a:xfrm flipV="1">
              <a:off x="4997450" y="4253468"/>
              <a:ext cx="0" cy="2286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线连接符 17">
              <a:extLst>
                <a:ext uri="{FF2B5EF4-FFF2-40B4-BE49-F238E27FC236}">
                  <a16:creationId xmlns:a16="http://schemas.microsoft.com/office/drawing/2014/main" id="{B37175C4-334B-BA4B-B161-0181F6075CD8}"/>
                </a:ext>
              </a:extLst>
            </p:cNvPr>
            <p:cNvCxnSpPr/>
            <p:nvPr/>
          </p:nvCxnSpPr>
          <p:spPr>
            <a:xfrm flipV="1">
              <a:off x="5607050" y="4253468"/>
              <a:ext cx="0" cy="2286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线连接符 18">
              <a:extLst>
                <a:ext uri="{FF2B5EF4-FFF2-40B4-BE49-F238E27FC236}">
                  <a16:creationId xmlns:a16="http://schemas.microsoft.com/office/drawing/2014/main" id="{98B363E5-3B8A-DA42-B212-BC7075CAB332}"/>
                </a:ext>
              </a:extLst>
            </p:cNvPr>
            <p:cNvCxnSpPr/>
            <p:nvPr/>
          </p:nvCxnSpPr>
          <p:spPr>
            <a:xfrm flipV="1">
              <a:off x="6292850" y="4253468"/>
              <a:ext cx="0" cy="2286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A4135688-D5E5-594E-BE71-3D9433F5645D}"/>
                </a:ext>
              </a:extLst>
            </p:cNvPr>
            <p:cNvSpPr txBox="1"/>
            <p:nvPr/>
          </p:nvSpPr>
          <p:spPr>
            <a:xfrm>
              <a:off x="4724400" y="4507468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/>
                <a:t>2000</a:t>
              </a:r>
              <a:endParaRPr kumimoji="1" lang="zh-CN" altLang="en-US" dirty="0"/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9400540D-CB53-FF4A-8F1D-839FBD68F591}"/>
                </a:ext>
              </a:extLst>
            </p:cNvPr>
            <p:cNvSpPr txBox="1"/>
            <p:nvPr/>
          </p:nvSpPr>
          <p:spPr>
            <a:xfrm>
              <a:off x="5372803" y="4498816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/>
                <a:t>2500</a:t>
              </a:r>
              <a:endParaRPr kumimoji="1" lang="zh-CN" altLang="en-US" dirty="0"/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40E80CF3-DE02-0F43-BACD-AE5EF03F9E65}"/>
                </a:ext>
              </a:extLst>
            </p:cNvPr>
            <p:cNvSpPr txBox="1"/>
            <p:nvPr/>
          </p:nvSpPr>
          <p:spPr>
            <a:xfrm>
              <a:off x="6024880" y="4492228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/>
                <a:t>3000</a:t>
              </a:r>
              <a:endParaRPr kumimoji="1" lang="zh-CN" altLang="en-US" dirty="0"/>
            </a:p>
          </p:txBody>
        </p:sp>
        <p:sp>
          <p:nvSpPr>
            <p:cNvPr id="23" name="文本框 28">
              <a:extLst>
                <a:ext uri="{FF2B5EF4-FFF2-40B4-BE49-F238E27FC236}">
                  <a16:creationId xmlns:a16="http://schemas.microsoft.com/office/drawing/2014/main" id="{3BB51574-A9D3-6149-A835-870163A51602}"/>
                </a:ext>
              </a:extLst>
            </p:cNvPr>
            <p:cNvSpPr txBox="1"/>
            <p:nvPr/>
          </p:nvSpPr>
          <p:spPr>
            <a:xfrm>
              <a:off x="1752600" y="3593068"/>
              <a:ext cx="5309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/>
                <a:t>100</a:t>
              </a:r>
              <a:endParaRPr kumimoji="1" lang="zh-CN" altLang="en-US" dirty="0"/>
            </a:p>
          </p:txBody>
        </p:sp>
        <p:sp>
          <p:nvSpPr>
            <p:cNvPr id="24" name="文本框 29">
              <a:extLst>
                <a:ext uri="{FF2B5EF4-FFF2-40B4-BE49-F238E27FC236}">
                  <a16:creationId xmlns:a16="http://schemas.microsoft.com/office/drawing/2014/main" id="{332A9A08-9482-5C49-87D2-509D27B59325}"/>
                </a:ext>
              </a:extLst>
            </p:cNvPr>
            <p:cNvSpPr txBox="1"/>
            <p:nvPr/>
          </p:nvSpPr>
          <p:spPr>
            <a:xfrm>
              <a:off x="1752600" y="2297668"/>
              <a:ext cx="5309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/>
                <a:t>300</a:t>
              </a:r>
              <a:endParaRPr kumimoji="1" lang="zh-CN" altLang="en-US" dirty="0"/>
            </a:p>
          </p:txBody>
        </p:sp>
        <p:sp>
          <p:nvSpPr>
            <p:cNvPr id="25" name="文本框 30">
              <a:extLst>
                <a:ext uri="{FF2B5EF4-FFF2-40B4-BE49-F238E27FC236}">
                  <a16:creationId xmlns:a16="http://schemas.microsoft.com/office/drawing/2014/main" id="{E41844C5-9B97-CD45-83BA-6A9B72A9BB10}"/>
                </a:ext>
              </a:extLst>
            </p:cNvPr>
            <p:cNvSpPr txBox="1"/>
            <p:nvPr/>
          </p:nvSpPr>
          <p:spPr>
            <a:xfrm>
              <a:off x="1752600" y="2983468"/>
              <a:ext cx="5309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/>
                <a:t>200</a:t>
              </a:r>
              <a:endParaRPr kumimoji="1" lang="zh-CN" altLang="en-US" dirty="0"/>
            </a:p>
          </p:txBody>
        </p:sp>
      </p:grpSp>
      <p:sp>
        <p:nvSpPr>
          <p:cNvPr id="26" name="椭圆 26">
            <a:extLst>
              <a:ext uri="{FF2B5EF4-FFF2-40B4-BE49-F238E27FC236}">
                <a16:creationId xmlns:a16="http://schemas.microsoft.com/office/drawing/2014/main" id="{A667E14C-49EE-6542-91EF-69F2D9FDD7C6}"/>
              </a:ext>
            </a:extLst>
          </p:cNvPr>
          <p:cNvSpPr/>
          <p:nvPr/>
        </p:nvSpPr>
        <p:spPr>
          <a:xfrm>
            <a:off x="2362200" y="3962400"/>
            <a:ext cx="128787" cy="12878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7" name="椭圆 27">
            <a:extLst>
              <a:ext uri="{FF2B5EF4-FFF2-40B4-BE49-F238E27FC236}">
                <a16:creationId xmlns:a16="http://schemas.microsoft.com/office/drawing/2014/main" id="{0DE7DC4F-8ECD-CA40-B1F7-C8DD587D4816}"/>
              </a:ext>
            </a:extLst>
          </p:cNvPr>
          <p:cNvSpPr/>
          <p:nvPr/>
        </p:nvSpPr>
        <p:spPr>
          <a:xfrm>
            <a:off x="2895600" y="4824213"/>
            <a:ext cx="128787" cy="12878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8" name="椭圆 28">
            <a:extLst>
              <a:ext uri="{FF2B5EF4-FFF2-40B4-BE49-F238E27FC236}">
                <a16:creationId xmlns:a16="http://schemas.microsoft.com/office/drawing/2014/main" id="{31B4B2B9-4A33-8F4B-90BC-EC2BB1C943FA}"/>
              </a:ext>
            </a:extLst>
          </p:cNvPr>
          <p:cNvSpPr/>
          <p:nvPr/>
        </p:nvSpPr>
        <p:spPr>
          <a:xfrm>
            <a:off x="3657600" y="3505200"/>
            <a:ext cx="128787" cy="12878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9" name="椭圆 29">
            <a:extLst>
              <a:ext uri="{FF2B5EF4-FFF2-40B4-BE49-F238E27FC236}">
                <a16:creationId xmlns:a16="http://schemas.microsoft.com/office/drawing/2014/main" id="{F7A024F3-4445-CB48-816C-1821A70474D1}"/>
              </a:ext>
            </a:extLst>
          </p:cNvPr>
          <p:cNvSpPr/>
          <p:nvPr/>
        </p:nvSpPr>
        <p:spPr>
          <a:xfrm>
            <a:off x="4572000" y="3962400"/>
            <a:ext cx="128787" cy="12878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椭圆 30">
            <a:extLst>
              <a:ext uri="{FF2B5EF4-FFF2-40B4-BE49-F238E27FC236}">
                <a16:creationId xmlns:a16="http://schemas.microsoft.com/office/drawing/2014/main" id="{3E540A75-29F3-3542-B169-7DD11C9EACC1}"/>
              </a:ext>
            </a:extLst>
          </p:cNvPr>
          <p:cNvSpPr/>
          <p:nvPr/>
        </p:nvSpPr>
        <p:spPr>
          <a:xfrm>
            <a:off x="5638800" y="3124200"/>
            <a:ext cx="128787" cy="12878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1" name="直接连接符 32">
            <a:extLst>
              <a:ext uri="{FF2B5EF4-FFF2-40B4-BE49-F238E27FC236}">
                <a16:creationId xmlns:a16="http://schemas.microsoft.com/office/drawing/2014/main" id="{07127154-F436-944D-8012-D94C9CE599F1}"/>
              </a:ext>
            </a:extLst>
          </p:cNvPr>
          <p:cNvCxnSpPr/>
          <p:nvPr/>
        </p:nvCxnSpPr>
        <p:spPr>
          <a:xfrm flipV="1">
            <a:off x="1964148" y="3163734"/>
            <a:ext cx="4419600" cy="1420478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椭圆 26">
            <a:extLst>
              <a:ext uri="{FF2B5EF4-FFF2-40B4-BE49-F238E27FC236}">
                <a16:creationId xmlns:a16="http://schemas.microsoft.com/office/drawing/2014/main" id="{498C21B4-B312-1141-908C-56F23A180DFE}"/>
              </a:ext>
            </a:extLst>
          </p:cNvPr>
          <p:cNvSpPr/>
          <p:nvPr/>
        </p:nvSpPr>
        <p:spPr>
          <a:xfrm>
            <a:off x="2362200" y="4367013"/>
            <a:ext cx="128787" cy="128787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3" name="椭圆 26">
            <a:extLst>
              <a:ext uri="{FF2B5EF4-FFF2-40B4-BE49-F238E27FC236}">
                <a16:creationId xmlns:a16="http://schemas.microsoft.com/office/drawing/2014/main" id="{5EEB9343-69B2-BC40-B994-0D6B9A5720BB}"/>
              </a:ext>
            </a:extLst>
          </p:cNvPr>
          <p:cNvSpPr/>
          <p:nvPr/>
        </p:nvSpPr>
        <p:spPr>
          <a:xfrm>
            <a:off x="2895600" y="4188725"/>
            <a:ext cx="128787" cy="128787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4" name="椭圆 26">
            <a:extLst>
              <a:ext uri="{FF2B5EF4-FFF2-40B4-BE49-F238E27FC236}">
                <a16:creationId xmlns:a16="http://schemas.microsoft.com/office/drawing/2014/main" id="{D7448370-1926-934B-9F7C-5A51CC3A368D}"/>
              </a:ext>
            </a:extLst>
          </p:cNvPr>
          <p:cNvSpPr/>
          <p:nvPr/>
        </p:nvSpPr>
        <p:spPr>
          <a:xfrm>
            <a:off x="3657599" y="3973372"/>
            <a:ext cx="128787" cy="128787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5" name="椭圆 26">
            <a:extLst>
              <a:ext uri="{FF2B5EF4-FFF2-40B4-BE49-F238E27FC236}">
                <a16:creationId xmlns:a16="http://schemas.microsoft.com/office/drawing/2014/main" id="{23357B48-DFB2-F04B-8AF4-D2E6ACC16C8A}"/>
              </a:ext>
            </a:extLst>
          </p:cNvPr>
          <p:cNvSpPr/>
          <p:nvPr/>
        </p:nvSpPr>
        <p:spPr>
          <a:xfrm>
            <a:off x="4572000" y="3657600"/>
            <a:ext cx="128787" cy="128787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6" name="椭圆 26">
            <a:extLst>
              <a:ext uri="{FF2B5EF4-FFF2-40B4-BE49-F238E27FC236}">
                <a16:creationId xmlns:a16="http://schemas.microsoft.com/office/drawing/2014/main" id="{95F8C781-8E87-0941-8A20-1C6181969E9D}"/>
              </a:ext>
            </a:extLst>
          </p:cNvPr>
          <p:cNvSpPr/>
          <p:nvPr/>
        </p:nvSpPr>
        <p:spPr>
          <a:xfrm>
            <a:off x="5638800" y="3340993"/>
            <a:ext cx="128787" cy="128787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34AF0CE4-B563-4C4A-8007-340470E2F267}"/>
                  </a:ext>
                </a:extLst>
              </p:cNvPr>
              <p:cNvSpPr/>
              <p:nvPr/>
            </p:nvSpPr>
            <p:spPr>
              <a:xfrm>
                <a:off x="1756212" y="3640132"/>
                <a:ext cx="987671" cy="32226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d>
                            <m:d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en-US" sz="1400" i="1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d>
                            <m:d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34AF0CE4-B563-4C4A-8007-340470E2F2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6212" y="3640132"/>
                <a:ext cx="987671" cy="322268"/>
              </a:xfrm>
              <a:prstGeom prst="rect">
                <a:avLst/>
              </a:prstGeom>
              <a:blipFill>
                <a:blip r:embed="rId4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D29657DB-5C6C-BB41-B210-530B2259C541}"/>
                  </a:ext>
                </a:extLst>
              </p:cNvPr>
              <p:cNvSpPr/>
              <p:nvPr/>
            </p:nvSpPr>
            <p:spPr>
              <a:xfrm>
                <a:off x="2536778" y="4425745"/>
                <a:ext cx="987671" cy="32618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d>
                            <m:d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  <m:r>
                        <a:rPr lang="en-US" sz="1400" i="1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d>
                            <m:d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D29657DB-5C6C-BB41-B210-530B2259C5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6778" y="4425745"/>
                <a:ext cx="987671" cy="326180"/>
              </a:xfrm>
              <a:prstGeom prst="rect">
                <a:avLst/>
              </a:prstGeom>
              <a:blipFill>
                <a:blip r:embed="rId5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0D03F94A-8854-134A-9BA0-9C5ED659ECE4}"/>
                  </a:ext>
                </a:extLst>
              </p:cNvPr>
              <p:cNvSpPr/>
              <p:nvPr/>
            </p:nvSpPr>
            <p:spPr>
              <a:xfrm>
                <a:off x="3292550" y="3091853"/>
                <a:ext cx="987671" cy="32618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d>
                            <m:d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p>
                      <m:r>
                        <a:rPr lang="en-US" sz="1400" i="1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d>
                            <m:d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p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0D03F94A-8854-134A-9BA0-9C5ED659EC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2550" y="3091853"/>
                <a:ext cx="987671" cy="326180"/>
              </a:xfrm>
              <a:prstGeom prst="rect">
                <a:avLst/>
              </a:prstGeom>
              <a:blipFill>
                <a:blip r:embed="rId6"/>
                <a:stretch>
                  <a:fillRect b="-74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287ABF94-0CE8-3444-97AE-F4A8FFBEA494}"/>
                  </a:ext>
                </a:extLst>
              </p:cNvPr>
              <p:cNvSpPr/>
              <p:nvPr/>
            </p:nvSpPr>
            <p:spPr>
              <a:xfrm>
                <a:off x="4379032" y="4042286"/>
                <a:ext cx="987671" cy="32618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d>
                            <m:d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</m:d>
                        </m:sup>
                      </m:sSup>
                      <m:r>
                        <a:rPr lang="en-US" sz="1400" i="1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d>
                            <m:d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</m:d>
                        </m:sup>
                      </m:sSup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287ABF94-0CE8-3444-97AE-F4A8FFBEA4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9032" y="4042286"/>
                <a:ext cx="987671" cy="326180"/>
              </a:xfrm>
              <a:prstGeom prst="rect">
                <a:avLst/>
              </a:prstGeom>
              <a:blipFill>
                <a:blip r:embed="rId7"/>
                <a:stretch>
                  <a:fillRect b="-74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D6BF8F7F-0F6F-ED4B-8028-E86AE9D2ACDB}"/>
                  </a:ext>
                </a:extLst>
              </p:cNvPr>
              <p:cNvSpPr/>
              <p:nvPr/>
            </p:nvSpPr>
            <p:spPr>
              <a:xfrm>
                <a:off x="5267026" y="2704307"/>
                <a:ext cx="987671" cy="32618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d>
                            <m:d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</m:d>
                        </m:sup>
                      </m:sSup>
                      <m:r>
                        <a:rPr lang="en-US" sz="1400" i="1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d>
                            <m:d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</m:d>
                        </m:sup>
                      </m:sSup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D6BF8F7F-0F6F-ED4B-8028-E86AE9D2AC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7026" y="2704307"/>
                <a:ext cx="987671" cy="326180"/>
              </a:xfrm>
              <a:prstGeom prst="rect">
                <a:avLst/>
              </a:prstGeom>
              <a:blipFill>
                <a:blip r:embed="rId8"/>
                <a:stretch>
                  <a:fillRect b="-74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918FD25D-8FAE-DF40-BDD9-7575C3196441}"/>
                  </a:ext>
                </a:extLst>
              </p:cNvPr>
              <p:cNvSpPr/>
              <p:nvPr/>
            </p:nvSpPr>
            <p:spPr>
              <a:xfrm>
                <a:off x="1820690" y="4578449"/>
                <a:ext cx="987671" cy="32226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1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d>
                            <m:dPr>
                              <m:ctrlPr>
                                <a:rPr lang="en-US" sz="1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en-US" sz="14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sz="1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sz="1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p>
                          <m:d>
                            <m:dPr>
                              <m:ctrlPr>
                                <a:rPr lang="en-US" sz="1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en-US" sz="1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918FD25D-8FAE-DF40-BDD9-7575C31964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0690" y="4578449"/>
                <a:ext cx="987671" cy="322268"/>
              </a:xfrm>
              <a:prstGeom prst="rect">
                <a:avLst/>
              </a:prstGeom>
              <a:blipFill>
                <a:blip r:embed="rId9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7E3382A0-0F23-4043-ADE8-6AAF94DB2ECE}"/>
                  </a:ext>
                </a:extLst>
              </p:cNvPr>
              <p:cNvSpPr/>
              <p:nvPr/>
            </p:nvSpPr>
            <p:spPr>
              <a:xfrm>
                <a:off x="2596711" y="3810000"/>
                <a:ext cx="987671" cy="32618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1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d>
                            <m:dPr>
                              <m:ctrlPr>
                                <a:rPr lang="en-US" sz="1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  <m:r>
                        <a:rPr lang="en-US" sz="14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sz="1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sz="1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p>
                          <m:d>
                            <m:dPr>
                              <m:ctrlPr>
                                <a:rPr lang="en-US" sz="1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  <m:r>
                        <a:rPr lang="en-US" sz="1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7E3382A0-0F23-4043-ADE8-6AAF94DB2E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6711" y="3810000"/>
                <a:ext cx="987671" cy="326180"/>
              </a:xfrm>
              <a:prstGeom prst="rect">
                <a:avLst/>
              </a:prstGeom>
              <a:blipFill>
                <a:blip r:embed="rId10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21F40405-BACC-9246-BE67-83781EEB6664}"/>
                  </a:ext>
                </a:extLst>
              </p:cNvPr>
              <p:cNvSpPr/>
              <p:nvPr/>
            </p:nvSpPr>
            <p:spPr>
              <a:xfrm>
                <a:off x="3422596" y="4126813"/>
                <a:ext cx="987671" cy="32618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1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d>
                            <m:dPr>
                              <m:ctrlPr>
                                <a:rPr lang="en-US" sz="1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p>
                      <m:r>
                        <a:rPr lang="en-US" sz="14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sz="1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sz="1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p>
                          <m:d>
                            <m:dPr>
                              <m:ctrlPr>
                                <a:rPr lang="en-US" sz="1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p>
                      <m:r>
                        <a:rPr lang="en-US" sz="1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21F40405-BACC-9246-BE67-83781EEB66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2596" y="4126813"/>
                <a:ext cx="987671" cy="326180"/>
              </a:xfrm>
              <a:prstGeom prst="rect">
                <a:avLst/>
              </a:prstGeom>
              <a:blipFill>
                <a:blip r:embed="rId11"/>
                <a:stretch>
                  <a:fillRect b="-74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8AD9BF74-2656-6847-BD83-71C6063E0290}"/>
                  </a:ext>
                </a:extLst>
              </p:cNvPr>
              <p:cNvSpPr/>
              <p:nvPr/>
            </p:nvSpPr>
            <p:spPr>
              <a:xfrm>
                <a:off x="4149959" y="3268522"/>
                <a:ext cx="987671" cy="32618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1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d>
                            <m:dPr>
                              <m:ctrlPr>
                                <a:rPr lang="en-US" sz="1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</m:d>
                        </m:sup>
                      </m:sSup>
                      <m:r>
                        <a:rPr lang="en-US" sz="14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sz="1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sz="1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p>
                          <m:d>
                            <m:dPr>
                              <m:ctrlPr>
                                <a:rPr lang="en-US" sz="1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</m:d>
                        </m:sup>
                      </m:sSup>
                      <m:r>
                        <a:rPr lang="en-US" sz="1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8AD9BF74-2656-6847-BD83-71C6063E02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9959" y="3268522"/>
                <a:ext cx="987671" cy="326180"/>
              </a:xfrm>
              <a:prstGeom prst="rect">
                <a:avLst/>
              </a:prstGeom>
              <a:blipFill>
                <a:blip r:embed="rId12"/>
                <a:stretch>
                  <a:fillRect b="-74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D31407E9-C727-C74B-BD2B-4ADC27903D98}"/>
                  </a:ext>
                </a:extLst>
              </p:cNvPr>
              <p:cNvSpPr/>
              <p:nvPr/>
            </p:nvSpPr>
            <p:spPr>
              <a:xfrm>
                <a:off x="5303328" y="3496466"/>
                <a:ext cx="987671" cy="32618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1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d>
                            <m:dPr>
                              <m:ctrlPr>
                                <a:rPr lang="en-US" sz="1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</m:d>
                        </m:sup>
                      </m:sSup>
                      <m:r>
                        <a:rPr lang="en-US" sz="14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sz="1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sz="1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p>
                          <m:d>
                            <m:dPr>
                              <m:ctrlPr>
                                <a:rPr lang="en-US" sz="1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</m:d>
                        </m:sup>
                      </m:sSup>
                      <m:r>
                        <a:rPr lang="en-US" sz="1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D31407E9-C727-C74B-BD2B-4ADC27903D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3328" y="3496466"/>
                <a:ext cx="987671" cy="326180"/>
              </a:xfrm>
              <a:prstGeom prst="rect">
                <a:avLst/>
              </a:prstGeom>
              <a:blipFill>
                <a:blip r:embed="rId13"/>
                <a:stretch>
                  <a:fillRect b="-74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7E087181-1247-9141-A296-3C0B08EC2A72}"/>
              </a:ext>
            </a:extLst>
          </p:cNvPr>
          <p:cNvCxnSpPr>
            <a:endCxn id="32" idx="0"/>
          </p:cNvCxnSpPr>
          <p:nvPr/>
        </p:nvCxnSpPr>
        <p:spPr>
          <a:xfrm>
            <a:off x="2426593" y="4091187"/>
            <a:ext cx="1" cy="27582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A7FD91D2-83F5-D543-926E-CAABBCBCAC2C}"/>
              </a:ext>
            </a:extLst>
          </p:cNvPr>
          <p:cNvCxnSpPr>
            <a:cxnSpLocks/>
            <a:stCxn id="28" idx="4"/>
            <a:endCxn id="34" idx="0"/>
          </p:cNvCxnSpPr>
          <p:nvPr/>
        </p:nvCxnSpPr>
        <p:spPr>
          <a:xfrm flipH="1">
            <a:off x="3721993" y="3633987"/>
            <a:ext cx="1" cy="33938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6634145A-8074-FE4A-AC85-5FD484E6E400}"/>
              </a:ext>
            </a:extLst>
          </p:cNvPr>
          <p:cNvCxnSpPr>
            <a:cxnSpLocks/>
            <a:stCxn id="30" idx="4"/>
            <a:endCxn id="36" idx="0"/>
          </p:cNvCxnSpPr>
          <p:nvPr/>
        </p:nvCxnSpPr>
        <p:spPr>
          <a:xfrm>
            <a:off x="5703194" y="3252987"/>
            <a:ext cx="0" cy="8800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E49DE6E5-E75D-834B-8964-3B46CA068C2B}"/>
              </a:ext>
            </a:extLst>
          </p:cNvPr>
          <p:cNvSpPr txBox="1"/>
          <p:nvPr/>
        </p:nvSpPr>
        <p:spPr>
          <a:xfrm>
            <a:off x="6680072" y="3653511"/>
            <a:ext cx="23030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Objective: minimize the </a:t>
            </a:r>
            <a:r>
              <a:rPr lang="en-US" sz="2000" i="1" dirty="0"/>
              <a:t>distances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6EE83B5F-9055-524F-8EC6-39D38832B187}"/>
              </a:ext>
            </a:extLst>
          </p:cNvPr>
          <p:cNvCxnSpPr>
            <a:cxnSpLocks/>
            <a:stCxn id="33" idx="4"/>
            <a:endCxn id="27" idx="0"/>
          </p:cNvCxnSpPr>
          <p:nvPr/>
        </p:nvCxnSpPr>
        <p:spPr>
          <a:xfrm>
            <a:off x="2959994" y="4317512"/>
            <a:ext cx="0" cy="50670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3E794BC1-5B02-7341-8F7D-BD07CC6E09AB}"/>
              </a:ext>
            </a:extLst>
          </p:cNvPr>
          <p:cNvCxnSpPr>
            <a:cxnSpLocks/>
            <a:stCxn id="35" idx="4"/>
            <a:endCxn id="29" idx="0"/>
          </p:cNvCxnSpPr>
          <p:nvPr/>
        </p:nvCxnSpPr>
        <p:spPr>
          <a:xfrm>
            <a:off x="4636394" y="3786387"/>
            <a:ext cx="0" cy="17601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3798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34" grpId="0" animBg="1"/>
      <p:bldP spid="35" grpId="0" animBg="1"/>
      <p:bldP spid="36" grpId="0" animBg="1"/>
      <p:bldP spid="37" grpId="0"/>
      <p:bldP spid="38" grpId="0"/>
      <p:bldP spid="39" grpId="0"/>
      <p:bldP spid="40" grpId="0"/>
      <p:bldP spid="41" grpId="0"/>
      <p:bldP spid="42" grpId="0"/>
      <p:bldP spid="43" grpId="0"/>
      <p:bldP spid="44" grpId="0"/>
      <p:bldP spid="45" grpId="0"/>
      <p:bldP spid="46" grpId="0"/>
      <p:bldP spid="6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Learning objective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2"/>
              <p:cNvSpPr txBox="1">
                <a:spLocks/>
              </p:cNvSpPr>
              <p:nvPr/>
            </p:nvSpPr>
            <p:spPr>
              <a:xfrm>
                <a:off x="457200" y="1264920"/>
                <a:ext cx="8229600" cy="975360"/>
              </a:xfrm>
              <a:prstGeom prst="rect">
                <a:avLst/>
              </a:prstGeom>
            </p:spPr>
            <p:txBody>
              <a:bodyPr vert="horz">
                <a:normAutofit/>
              </a:bodyPr>
              <a:lstStyle>
                <a:lvl1pPr marL="274320" indent="-274320" algn="l" rtl="0" eaLnBrk="1" latinLnBrk="0" hangingPunct="1">
                  <a:spcBef>
                    <a:spcPts val="600"/>
                  </a:spcBef>
                  <a:buClr>
                    <a:schemeClr val="accent1"/>
                  </a:buClr>
                  <a:buSzPct val="76000"/>
                  <a:buFont typeface="Wingdings 3"/>
                  <a:buChar char=""/>
                  <a:defRPr kumimoji="0"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48640" indent="-274320" algn="l" rtl="0" eaLnBrk="1" latinLnBrk="0" hangingPunct="1">
                  <a:spcBef>
                    <a:spcPts val="500"/>
                  </a:spcBef>
                  <a:buClr>
                    <a:schemeClr val="accent2"/>
                  </a:buClr>
                  <a:buSzPct val="76000"/>
                  <a:buFont typeface="Wingdings 3"/>
                  <a:buChar char=""/>
                  <a:defRPr kumimoji="0" sz="23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822960" indent="-228600" algn="l" rtl="0" eaLnBrk="1" latinLnBrk="0" hangingPunct="1">
                  <a:spcBef>
                    <a:spcPts val="500"/>
                  </a:spcBef>
                  <a:buClr>
                    <a:schemeClr val="bg1">
                      <a:shade val="50000"/>
                    </a:schemeClr>
                  </a:buClr>
                  <a:buSzPct val="76000"/>
                  <a:buFont typeface="Wingdings 3"/>
                  <a:buChar char="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97280" indent="-228600" algn="l" rtl="0" eaLnBrk="1" latinLnBrk="0" hangingPunct="1">
                  <a:spcBef>
                    <a:spcPts val="400"/>
                  </a:spcBef>
                  <a:buClr>
                    <a:schemeClr val="accent2">
                      <a:shade val="75000"/>
                    </a:schemeClr>
                  </a:buClr>
                  <a:buSzPct val="70000"/>
                  <a:buFont typeface="Wingdings"/>
                  <a:buChar char=""/>
                  <a:defRPr kumimoji="0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indent="-228600" algn="l" rtl="0" eaLnBrk="1" latinLnBrk="0" hangingPunct="1">
                  <a:spcBef>
                    <a:spcPts val="300"/>
                  </a:spcBef>
                  <a:buClr>
                    <a:schemeClr val="accent2"/>
                  </a:buClr>
                  <a:buSzPct val="70000"/>
                  <a:buFont typeface="Wingdings"/>
                  <a:buChar char=""/>
                  <a:defRPr kumimoji="0"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645920" indent="-182880" algn="l" rtl="0" eaLnBrk="1" latinLnBrk="0" hangingPunct="1">
                  <a:spcBef>
                    <a:spcPts val="300"/>
                  </a:spcBef>
                  <a:buClr>
                    <a:srgbClr val="9FB8CD">
                      <a:shade val="75000"/>
                    </a:srgbClr>
                  </a:buClr>
                  <a:buSzPct val="75000"/>
                  <a:buFont typeface="Wingdings 3"/>
                  <a:buChar char=""/>
                  <a:defRPr kumimoji="0" lang="en-US" sz="1600" kern="120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828800" indent="-182880" algn="l" rtl="0" eaLnBrk="1" latinLnBrk="0" hangingPunct="1">
                  <a:spcBef>
                    <a:spcPts val="300"/>
                  </a:spcBef>
                  <a:buClr>
                    <a:srgbClr val="727CA3">
                      <a:shade val="75000"/>
                    </a:srgbClr>
                  </a:buClr>
                  <a:buSzPct val="75000"/>
                  <a:buFont typeface="Wingdings 3"/>
                  <a:buChar char=""/>
                  <a:defRPr kumimoji="0" lang="en-US" sz="1400" kern="120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011680" indent="-182880" algn="l" rtl="0" eaLnBrk="1" latinLnBrk="0" hangingPunct="1">
                  <a:spcBef>
                    <a:spcPts val="300"/>
                  </a:spcBef>
                  <a:buClr>
                    <a:prstClr val="white">
                      <a:shade val="50000"/>
                    </a:prstClr>
                  </a:buClr>
                  <a:buSzPct val="75000"/>
                  <a:buFont typeface="Wingdings 3"/>
                  <a:buChar char=""/>
                  <a:defRPr kumimoji="0" lang="en-US" sz="1400" kern="120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194560" indent="-182880" algn="l" rtl="0" eaLnBrk="1" latinLnBrk="0" hangingPunct="1">
                  <a:spcBef>
                    <a:spcPts val="300"/>
                  </a:spcBef>
                  <a:buClr>
                    <a:srgbClr val="9FB8CD"/>
                  </a:buClr>
                  <a:buSzPct val="75000"/>
                  <a:buFont typeface="Wingdings 3"/>
                  <a:buChar char=""/>
                  <a:defRPr kumimoji="0" lang="en-US" sz="1200" kern="120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Minimize the difference between predicted value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dirty="0"/>
                  <a:t> and ground truth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1264920"/>
                <a:ext cx="8229600" cy="975360"/>
              </a:xfrm>
              <a:prstGeom prst="rect">
                <a:avLst/>
              </a:prstGeom>
              <a:blipFill>
                <a:blip r:embed="rId2"/>
                <a:stretch>
                  <a:fillRect l="-772" t="-3896" r="-1080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381000" y="3676512"/>
                <a:ext cx="8686800" cy="10585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23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3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300" b="0" i="1" smtClean="0">
                                  <a:latin typeface="Cambria Math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300" b="0" i="1" smtClean="0"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300" b="0" i="1" smtClean="0">
                              <a:latin typeface="Cambria Math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3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300" b="0" i="1" smtClean="0">
                                  <a:latin typeface="Cambria Math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300" b="0" i="1" smtClean="0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3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3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3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en-US" sz="23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3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3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3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en-US" sz="23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23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3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  <m:r>
                                    <a:rPr lang="en-US" sz="2300" i="1">
                                      <a:latin typeface="Cambria Math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sz="23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3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3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en-US" sz="2300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23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300" b="0" i="1" smtClean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US" sz="23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3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300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sz="2300" b="0" i="1" smtClean="0">
                              <a:latin typeface="Cambria Math"/>
                            </a:rPr>
                            <m:t>2</m:t>
                          </m:r>
                          <m:r>
                            <a:rPr lang="en-US" sz="2300" b="0" i="1" smtClean="0">
                              <a:latin typeface="Cambria Math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23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300" b="0" i="1" smtClean="0">
                              <a:latin typeface="Cambria Math"/>
                            </a:rPr>
                            <m:t>𝑖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sz="23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3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3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3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en-US" sz="2300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23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300" b="0" i="1" smtClean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  <m:r>
                                    <a:rPr lang="en-US" sz="2300" b="0" i="1" smtClean="0">
                                      <a:latin typeface="Cambria Math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3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300" b="0" i="1" smtClean="0">
                                          <a:latin typeface="Cambria Math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sz="2300" b="0" i="1" smtClean="0">
                                          <a:latin typeface="Cambria Math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r>
                                    <a:rPr lang="en-US" sz="23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p>
                                    <m:sSupPr>
                                      <m:ctrlPr>
                                        <a:rPr lang="en-US" sz="23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3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sz="2300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23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300" b="0" i="1" smtClean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  <m:r>
                                    <a:rPr lang="en-US" sz="230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300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3676512"/>
                <a:ext cx="8686800" cy="1058560"/>
              </a:xfrm>
              <a:prstGeom prst="rect">
                <a:avLst/>
              </a:prstGeom>
              <a:blipFill>
                <a:blip r:embed="rId3"/>
                <a:stretch>
                  <a:fillRect t="-104706" b="-15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066800" y="2363130"/>
                <a:ext cx="7315200" cy="4610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300" dirty="0"/>
                  <a:t>Minimize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3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p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sz="23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3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p>
                            <m: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p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3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300" i="1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23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3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sz="23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3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lang="en-US" sz="2300" i="1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23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sz="23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3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p>
                            <m:r>
                              <a:rPr lang="en-US" sz="23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3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lang="en-US" sz="23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23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3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</m:t>
                    </m:r>
                    <m:sSup>
                      <m:sSupPr>
                        <m:ctrlPr>
                          <a:rPr lang="en-US" sz="23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300" i="1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23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3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sz="23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  <m:r>
                              <a:rPr lang="en-US" sz="23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lang="en-US" sz="2300" i="1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23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sz="23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3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p>
                            <m:r>
                              <a:rPr lang="en-US" sz="23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  <m:r>
                              <a:rPr lang="en-US" sz="23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lang="en-US" sz="23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23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3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800" y="2363130"/>
                <a:ext cx="7315200" cy="461024"/>
              </a:xfrm>
              <a:prstGeom prst="rect">
                <a:avLst/>
              </a:prstGeom>
              <a:blipFill>
                <a:blip r:embed="rId4"/>
                <a:stretch>
                  <a:fillRect l="-1389" t="-5405" b="-243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870284" y="5112744"/>
                <a:ext cx="4650953" cy="12370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Bef>
                    <a:spcPts val="600"/>
                  </a:spcBef>
                  <a:buClr>
                    <a:schemeClr val="accent1"/>
                  </a:buClr>
                  <a:buSzPct val="76000"/>
                </a:pPr>
                <a:r>
                  <a:rPr lang="en-US" sz="2000" dirty="0"/>
                  <a:t>Note that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en-US" sz="2000" dirty="0"/>
                  <a:t> is a function of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0</m:t>
                            </m:r>
                          </m:sub>
                        </m:sSub>
                        <m:r>
                          <a:rPr lang="en-US" sz="2000" i="1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en-US" sz="2000" dirty="0"/>
              </a:p>
              <a:p>
                <a:pPr marL="731520" lvl="1" indent="-274320">
                  <a:spcBef>
                    <a:spcPts val="600"/>
                  </a:spcBef>
                  <a:buClr>
                    <a:schemeClr val="accent1"/>
                  </a:buClr>
                  <a:buSzPct val="76000"/>
                  <a:buFont typeface="Wingdings 3"/>
                  <a:buChar char=""/>
                </a:pPr>
                <a14:m>
                  <m:oMath xmlns:m="http://schemas.openxmlformats.org/officeDocument/2006/math"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{</m:t>
                    </m:r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2000" dirty="0"/>
                  <a:t> (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=1,⋯,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2000" dirty="0"/>
                  <a:t>) are known</a:t>
                </a:r>
              </a:p>
              <a:p>
                <a:pPr marL="731520" lvl="1" indent="-274320">
                  <a:spcBef>
                    <a:spcPts val="600"/>
                  </a:spcBef>
                  <a:buClr>
                    <a:schemeClr val="accent1"/>
                  </a:buClr>
                  <a:buSzPct val="76000"/>
                  <a:buFont typeface="Wingdings 3"/>
                  <a:buChar char=""/>
                </a:pPr>
                <a:r>
                  <a:rPr lang="en-US" sz="2000" dirty="0"/>
                  <a:t>The best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𝜃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𝜃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/>
                  <a:t> need to be found</a:t>
                </a:r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284" y="5112744"/>
                <a:ext cx="4650953" cy="1237005"/>
              </a:xfrm>
              <a:prstGeom prst="rect">
                <a:avLst/>
              </a:prstGeom>
              <a:blipFill>
                <a:blip r:embed="rId5"/>
                <a:stretch>
                  <a:fillRect l="-1362" t="-3061" r="-272" b="-40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886A7C-6FB3-AA44-8029-1A2DD02F00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Fall 2018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F61AF2-17A6-2D46-804B-1BB3BF52C7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Learning, SDSU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01A900-A808-474B-91EB-ADF05EAE9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5E5EC-DA74-4BEB-88AD-2C8A9185000E}" type="slidenum">
              <a:rPr lang="en-US" smtClean="0"/>
              <a:t>12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AF0310E-4B8B-4C44-8014-E51F67C19652}"/>
              </a:ext>
            </a:extLst>
          </p:cNvPr>
          <p:cNvSpPr txBox="1"/>
          <p:nvPr/>
        </p:nvSpPr>
        <p:spPr>
          <a:xfrm>
            <a:off x="870284" y="3214847"/>
            <a:ext cx="63687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Cost function: </a:t>
            </a:r>
            <a:r>
              <a:rPr lang="en-US" sz="2400" dirty="0"/>
              <a:t>Mean Square Error (MSE)</a:t>
            </a:r>
          </a:p>
        </p:txBody>
      </p:sp>
    </p:spTree>
    <p:extLst>
      <p:ext uri="{BB962C8B-B14F-4D97-AF65-F5344CB8AC3E}">
        <p14:creationId xmlns:p14="http://schemas.microsoft.com/office/powerpoint/2010/main" val="2722496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Task Formulation</a:t>
            </a:r>
          </a:p>
          <a:p>
            <a:r>
              <a:rPr lang="en-US" dirty="0"/>
              <a:t>Cost Function</a:t>
            </a:r>
          </a:p>
          <a:p>
            <a:r>
              <a:rPr lang="en-US" dirty="0">
                <a:solidFill>
                  <a:srgbClr val="FF0000"/>
                </a:solidFill>
              </a:rPr>
              <a:t>Method 1: Normal Equation</a:t>
            </a:r>
          </a:p>
          <a:p>
            <a:r>
              <a:rPr lang="en-US" dirty="0"/>
              <a:t>Method 2: Gradient Descent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DEC8ED-2E04-C743-849C-AD1EE977D1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Fall 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6E2302-D905-FA45-99C3-419BD47A43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Learning, SDSU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53D339-41FF-2041-98C9-296662B42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5E5EC-DA74-4BEB-88AD-2C8A9185000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5531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BA0B16-F5BC-BE4C-8185-A434C6370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solve the minimization problem?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7D6A2F4-1FBF-3541-8456-4A8C334CDB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Fall 2018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FAECC4-C858-254A-8C92-EAF61F450D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Learning, SDSU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C9FF52-A836-9449-966F-9EB523E4FF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5E5EC-DA74-4BEB-88AD-2C8A9185000E}" type="slidenum">
              <a:rPr lang="en-US" smtClean="0"/>
              <a:t>14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FE137F9-4B8F-7940-B1B7-C41B71269194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Expand cost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A2F27D8-997D-C248-B20C-F461574CB786}"/>
                  </a:ext>
                </a:extLst>
              </p:cNvPr>
              <p:cNvSpPr txBox="1"/>
              <p:nvPr/>
            </p:nvSpPr>
            <p:spPr>
              <a:xfrm>
                <a:off x="307848" y="1921236"/>
                <a:ext cx="8686800" cy="26751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23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3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300" b="0" i="1" smtClean="0">
                                  <a:latin typeface="Cambria Math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300" b="0" i="1" smtClean="0"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300" b="0" i="1" smtClean="0">
                              <a:latin typeface="Cambria Math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3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300" b="0" i="1" smtClean="0">
                                  <a:latin typeface="Cambria Math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300" b="0" i="1" smtClean="0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3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300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sz="2300" b="0" i="1" smtClean="0">
                              <a:latin typeface="Cambria Math"/>
                            </a:rPr>
                            <m:t>2</m:t>
                          </m:r>
                          <m:r>
                            <a:rPr lang="en-US" sz="2300" b="0" i="1" smtClean="0">
                              <a:latin typeface="Cambria Math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23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sz="23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3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3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3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en-US" sz="23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23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3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  <m:r>
                                    <a:rPr lang="en-US" sz="2300" i="1">
                                      <a:latin typeface="Cambria Math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3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300" i="1">
                                          <a:latin typeface="Cambria Math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sz="2300" i="1">
                                          <a:latin typeface="Cambria Math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r>
                                    <a:rPr lang="en-US" sz="23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p>
                                    <m:sSupPr>
                                      <m:ctrlPr>
                                        <a:rPr lang="en-US" sz="23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3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sz="23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23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3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  <m:r>
                                    <a:rPr lang="en-US" sz="23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3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3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3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300" i="1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sz="2300" i="1">
                              <a:latin typeface="Cambria Math"/>
                            </a:rPr>
                            <m:t>2</m:t>
                          </m:r>
                          <m:r>
                            <a:rPr lang="en-US" sz="2300" i="1">
                              <a:latin typeface="Cambria Math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23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3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sz="23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3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3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3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en-US" sz="23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23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3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  <m:r>
                                    <a:rPr lang="en-US" sz="2300" i="1">
                                      <a:latin typeface="Cambria Math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3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3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sz="23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sz="23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3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3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sz="23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p>
                                    <m:sSupPr>
                                      <m:ctrlPr>
                                        <a:rPr lang="en-US" sz="23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3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sz="2300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23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300" b="0" i="1" smtClean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US" sz="23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3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3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23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d>
                            <m:dPr>
                              <m:ctrlPr>
                                <a:rPr lang="en-US" sz="23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3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3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sz="23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3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  <m:r>
                                    <a:rPr lang="en-US" sz="23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  <m:sSup>
                                <m:sSupPr>
                                  <m:ctrlPr>
                                    <a:rPr lang="en-US" sz="23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3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sz="23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3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sSub>
                                <m:sSubPr>
                                  <m:ctrlPr>
                                    <a:rPr lang="en-US" sz="23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3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23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sz="23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3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23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en-US" sz="23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  <m:sSup>
                                <m:sSupPr>
                                  <m:ctrlPr>
                                    <a:rPr lang="en-US" sz="23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3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sz="23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3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sSup>
                                <m:sSupPr>
                                  <m:ctrlPr>
                                    <a:rPr lang="en-US" sz="23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3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sz="23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3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sSub>
                                <m:sSubPr>
                                  <m:ctrlPr>
                                    <a:rPr lang="en-US" sz="23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3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23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3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3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sz="23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3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  <m:r>
                                    <a:rPr lang="en-US" sz="23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sSubSup>
                                <m:sSubSupPr>
                                  <m:ctrlPr>
                                    <a:rPr lang="en-US" sz="23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3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23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3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  <m:sSup>
                                <m:sSupPr>
                                  <m:ctrlPr>
                                    <a:rPr lang="en-US" sz="23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3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3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3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3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sz="23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3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23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3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3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23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A2F27D8-997D-C248-B20C-F461574CB7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848" y="1921236"/>
                <a:ext cx="8686800" cy="2675156"/>
              </a:xfrm>
              <a:prstGeom prst="rect">
                <a:avLst/>
              </a:prstGeom>
              <a:blipFill>
                <a:blip r:embed="rId2"/>
                <a:stretch>
                  <a:fillRect l="-2047" t="-45755" b="-622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68BE215-8D3D-B24F-B440-227A50A10815}"/>
              </a:ext>
            </a:extLst>
          </p:cNvPr>
          <p:cNvCxnSpPr>
            <a:cxnSpLocks/>
          </p:cNvCxnSpPr>
          <p:nvPr/>
        </p:nvCxnSpPr>
        <p:spPr>
          <a:xfrm>
            <a:off x="2593848" y="4343400"/>
            <a:ext cx="159715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FCAE1F9-2A79-9E44-9B41-6701354E03BC}"/>
              </a:ext>
            </a:extLst>
          </p:cNvPr>
          <p:cNvCxnSpPr>
            <a:cxnSpLocks/>
          </p:cNvCxnSpPr>
          <p:nvPr/>
        </p:nvCxnSpPr>
        <p:spPr>
          <a:xfrm>
            <a:off x="4572000" y="4343400"/>
            <a:ext cx="2514600" cy="0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3A8D6D81-0852-3F45-9636-08E399D5C8BD}"/>
                  </a:ext>
                </a:extLst>
              </p:cNvPr>
              <p:cNvSpPr/>
              <p:nvPr/>
            </p:nvSpPr>
            <p:spPr>
              <a:xfrm>
                <a:off x="620669" y="5322225"/>
                <a:ext cx="6480300" cy="4689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0</m:t>
                            </m:r>
                          </m:sub>
                        </m:sSub>
                        <m:r>
                          <a:rPr lang="en-US" sz="2400" i="1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</m:t>
                    </m:r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𝑏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𝑐</m:t>
                    </m:r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𝑑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3A8D6D81-0852-3F45-9636-08E399D5C8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669" y="5322225"/>
                <a:ext cx="6480300" cy="468975"/>
              </a:xfrm>
              <a:prstGeom prst="rect">
                <a:avLst/>
              </a:prstGeom>
              <a:blipFill>
                <a:blip r:embed="rId3"/>
                <a:stretch>
                  <a:fillRect l="-587" b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D856630-3F6E-D04B-B95F-D8D905684742}"/>
                  </a:ext>
                </a:extLst>
              </p:cNvPr>
              <p:cNvSpPr txBox="1"/>
              <p:nvPr/>
            </p:nvSpPr>
            <p:spPr>
              <a:xfrm>
                <a:off x="2174026" y="5861739"/>
                <a:ext cx="144924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&gt;0,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&gt;0)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D856630-3F6E-D04B-B95F-D8D9056847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4026" y="5861739"/>
                <a:ext cx="1449243" cy="276999"/>
              </a:xfrm>
              <a:prstGeom prst="rect">
                <a:avLst/>
              </a:prstGeom>
              <a:blipFill>
                <a:blip r:embed="rId4"/>
                <a:stretch>
                  <a:fillRect l="-4348" r="-4348" b="-36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28359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B5170-3030-B74A-8F26-5D3F239A7B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Shape of a quadratic function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F4C65A3-5886-474D-B56B-93869435AB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Fall 2018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62D95D-A56B-E546-B34C-C751EA8291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Learning, SDSU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A872D2-16AC-A143-B372-7B9AA5389E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5E5EC-DA74-4BEB-88AD-2C8A9185000E}" type="slidenum">
              <a:rPr lang="en-US" smtClean="0"/>
              <a:t>15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0672A329-2582-B049-8CA2-EF8AD5834B19}"/>
                  </a:ext>
                </a:extLst>
              </p:cNvPr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0672A329-2582-B049-8CA2-EF8AD5834B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7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0EC11A23-F23E-DF4E-A308-CF29408C48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2362200"/>
            <a:ext cx="3200400" cy="3200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1430290-A1A2-7C4E-8CC2-9B75330B2C4D}"/>
                  </a:ext>
                </a:extLst>
              </p:cNvPr>
              <p:cNvSpPr txBox="1"/>
              <p:nvPr/>
            </p:nvSpPr>
            <p:spPr>
              <a:xfrm>
                <a:off x="4876800" y="2362200"/>
                <a:ext cx="34290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has minimal value when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1430290-A1A2-7C4E-8CC2-9B75330B2C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6800" y="2362200"/>
                <a:ext cx="3429000" cy="830997"/>
              </a:xfrm>
              <a:prstGeom prst="rect">
                <a:avLst/>
              </a:prstGeom>
              <a:blipFill>
                <a:blip r:embed="rId4"/>
                <a:stretch>
                  <a:fillRect l="-2963" t="-6061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Oval 9">
            <a:extLst>
              <a:ext uri="{FF2B5EF4-FFF2-40B4-BE49-F238E27FC236}">
                <a16:creationId xmlns:a16="http://schemas.microsoft.com/office/drawing/2014/main" id="{D79FCEB5-03DC-2744-84F1-7EE8D0DA8FED}"/>
              </a:ext>
            </a:extLst>
          </p:cNvPr>
          <p:cNvSpPr/>
          <p:nvPr/>
        </p:nvSpPr>
        <p:spPr>
          <a:xfrm>
            <a:off x="2593848" y="4724400"/>
            <a:ext cx="228600" cy="2286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43738E8-1D21-6E43-A3ED-BEAE1B9C5AA3}"/>
                  </a:ext>
                </a:extLst>
              </p:cNvPr>
              <p:cNvSpPr txBox="1"/>
              <p:nvPr/>
            </p:nvSpPr>
            <p:spPr>
              <a:xfrm>
                <a:off x="4634458" y="4500338"/>
                <a:ext cx="4035552" cy="6767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𝑎𝑥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43738E8-1D21-6E43-A3ED-BEAE1B9C5A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4458" y="4500338"/>
                <a:ext cx="4035552" cy="676724"/>
              </a:xfrm>
              <a:prstGeom prst="rect">
                <a:avLst/>
              </a:prstGeom>
              <a:blipFill>
                <a:blip r:embed="rId5"/>
                <a:stretch>
                  <a:fillRect b="-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8168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animBg="1"/>
      <p:bldP spid="1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85F2F6-F39D-BE46-81E1-06411B0D2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Derivatives of cost function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CC3D14-9AE5-5449-A37B-EBAEACBF48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Fall 2018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CBBB2C-7CE9-854A-B896-E2DADB6915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Learning, SDSU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B38597-4BA7-BF40-AE6D-1029FE2FD1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5E5EC-DA74-4BEB-88AD-2C8A9185000E}" type="slidenum">
              <a:rPr lang="en-US" smtClean="0"/>
              <a:t>16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7D5FCF86-C774-2046-9434-1E52C040ABE3}"/>
                  </a:ext>
                </a:extLst>
              </p:cNvPr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800" i="1">
                                <a:latin typeface="Cambria Math"/>
                              </a:rPr>
                              <m:t>0</m:t>
                            </m:r>
                          </m:sub>
                        </m:sSub>
                        <m:r>
                          <a:rPr lang="en-US" sz="2800" i="1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800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is a function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𝜃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𝜃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It reaches minimum when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num>
                      <m:den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𝐽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/>
                          </a:rPr>
                          <m:t>𝜃</m:t>
                        </m:r>
                      </m:e>
                      <m:sub>
                        <m:r>
                          <a:rPr lang="en-US" sz="2800" i="1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can be viewed as constant when computing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𝐽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 and vice versa.</a:t>
                </a:r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7D5FCF86-C774-2046-9434-1E52C040ABE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772" t="-7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86439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A9441B-0D46-684C-9D64-AA094FB69B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Derivatives of cost function (cont.)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9CC5E26-2365-1A4F-B67C-4D8515AD38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Fall 2018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48EE2E-F3F6-5241-9CC9-9FF8D994DF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Learning, SDSU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8DFF5F-C344-E948-8339-6AC1ECC2F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5E5EC-DA74-4BEB-88AD-2C8A9185000E}" type="slidenum">
              <a:rPr lang="en-US" smtClean="0"/>
              <a:t>17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B7ABF4A1-DB29-7F42-9B12-5134DAAE369C}"/>
                  </a:ext>
                </a:extLst>
              </p:cNvPr>
              <p:cNvSpPr>
                <a:spLocks noGrp="1"/>
              </p:cNvSpPr>
              <p:nvPr>
                <p:ph sz="quarter"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𝐽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𝜃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𝜃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)=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sz="2400" i="1">
                            <a:latin typeface="Cambria Math"/>
                          </a:rPr>
                          <m:t>2</m:t>
                        </m:r>
                        <m:r>
                          <a:rPr lang="en-US" sz="2400" i="1">
                            <a:latin typeface="Cambria Math"/>
                          </a:rPr>
                          <m:t>𝑚</m:t>
                        </m:r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  <m:r>
                                  <a:rPr lang="en-US" sz="2400" i="1">
                                    <a:latin typeface="Cambria Math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d>
                          </m:e>
                          <m:sup>
                            <m:r>
                              <a:rPr lang="en-US" sz="2400" i="1">
                                <a:latin typeface="Cambria Math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sz="2400" dirty="0"/>
              </a:p>
              <a:p>
                <a:endParaRPr lang="en-US" sz="2200" dirty="0"/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𝐽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lang="en-US" sz="2400" i="1">
                            <a:latin typeface="Cambria Math"/>
                          </a:rPr>
                          <m:t>−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2400" dirty="0"/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𝐽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lang="en-US" sz="2400" i="1">
                            <a:latin typeface="Cambria Math"/>
                          </a:rPr>
                          <m:t>−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)</m:t>
                        </m:r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e>
                    </m:nary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2400" dirty="0"/>
              </a:p>
              <a:p>
                <a:endParaRPr lang="en-US" sz="22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̅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̅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2400" dirty="0"/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̅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nary>
                  </m:oMath>
                </a14:m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dirty="0"/>
                  <a:t>where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e>
                    </m:nary>
                  </m:oMath>
                </a14:m>
                <a:endParaRPr lang="en-US" sz="2400" dirty="0"/>
              </a:p>
              <a:p>
                <a:endParaRPr lang="en-US" sz="2200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B7ABF4A1-DB29-7F42-9B12-5134DAAE369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617" t="-10026" b="-146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0E6EFB14-109A-6B49-92BD-1D8FC624960B}"/>
              </a:ext>
            </a:extLst>
          </p:cNvPr>
          <p:cNvSpPr txBox="1"/>
          <p:nvPr/>
        </p:nvSpPr>
        <p:spPr>
          <a:xfrm>
            <a:off x="4630584" y="4190172"/>
            <a:ext cx="2438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Can be solved</a:t>
            </a:r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9B17B4B3-0F08-5748-AD2B-15BF38A3A1DC}"/>
              </a:ext>
            </a:extLst>
          </p:cNvPr>
          <p:cNvSpPr/>
          <p:nvPr/>
        </p:nvSpPr>
        <p:spPr>
          <a:xfrm>
            <a:off x="4343400" y="4190172"/>
            <a:ext cx="228600" cy="461665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685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420CA6-AD74-C346-B2A8-DB701A9DD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 equation solutions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038CF3C-40EA-0544-BE97-99071524CE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Fall 2018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8827DF-4644-8F4C-9A38-25B9D3C219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Learning, SDSU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9EA7DB-6FB3-9149-BB35-AEB9842AD5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5E5EC-DA74-4BEB-88AD-2C8A9185000E}" type="slidenum">
              <a:rPr lang="en-US" smtClean="0"/>
              <a:t>18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321BA3A5-6AD8-2141-8067-8157508FF589}"/>
                  </a:ext>
                </a:extLst>
              </p:cNvPr>
              <p:cNvSpPr>
                <a:spLocks noGrp="1"/>
              </p:cNvSpPr>
              <p:nvPr>
                <p:ph sz="quarter"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endParaRPr lang="en-US" sz="2800" i="1" dirty="0">
                  <a:latin typeface="Cambria Math" panose="02040503050406030204" pitchFamily="18" charset="0"/>
                </a:endParaRPr>
              </a:p>
              <a:p>
                <a:endParaRPr lang="en-US" sz="2800" i="1" dirty="0">
                  <a:latin typeface="Cambria Math" panose="02040503050406030204" pitchFamily="18" charset="0"/>
                </a:endParaRPr>
              </a:p>
              <a:p>
                <a:endParaRPr lang="en-US" sz="2800" i="1" dirty="0">
                  <a:latin typeface="Cambria Math" panose="02040503050406030204" pitchFamily="18" charset="0"/>
                </a:endParaRPr>
              </a:p>
              <a:p>
                <a:endParaRPr lang="en-US" sz="2800" i="1" dirty="0">
                  <a:latin typeface="Cambria Math" panose="02040503050406030204" pitchFamily="18" charset="0"/>
                </a:endParaRPr>
              </a:p>
              <a:p>
                <a:r>
                  <a:rPr lang="en-US" dirty="0"/>
                  <a:t>This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are the wanted model parameters</a:t>
                </a:r>
              </a:p>
              <a:p>
                <a:pPr lvl="1"/>
                <a:r>
                  <a:rPr lang="en-US" dirty="0"/>
                  <a:t>E.g., Price=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dirty="0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dirty="0"/>
                  <a:t> Size</a:t>
                </a:r>
              </a:p>
              <a:p>
                <a:pPr lvl="1"/>
                <a:r>
                  <a:rPr lang="en-US" dirty="0"/>
                  <a:t>Interpret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: how much Price changes when Size changes for one unit (sq. ft.)</a:t>
                </a:r>
              </a:p>
              <a:p>
                <a:pPr lvl="1"/>
                <a:r>
                  <a:rPr lang="en-US" dirty="0"/>
                  <a:t>Interpret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?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Given a new data point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𝑛𝑒𝑤</m:t>
                        </m:r>
                      </m:sup>
                    </m:sSup>
                  </m:oMath>
                </a14:m>
                <a:r>
                  <a:rPr lang="en-US" dirty="0"/>
                  <a:t> , the predicted value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𝑝𝑟𝑒𝑑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𝑛𝑒𝑤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321BA3A5-6AD8-2141-8067-8157508FF58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617" r="-16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39378736-8A9A-5540-9B00-B9842FCD0B75}"/>
              </a:ext>
            </a:extLst>
          </p:cNvPr>
          <p:cNvSpPr/>
          <p:nvPr/>
        </p:nvSpPr>
        <p:spPr>
          <a:xfrm>
            <a:off x="2057400" y="1367790"/>
            <a:ext cx="4319778" cy="1503687"/>
          </a:xfrm>
          <a:prstGeom prst="rect">
            <a:avLst/>
          </a:prstGeom>
          <a:noFill/>
          <a:ln w="285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6305BE14-D400-014D-9482-4AA913CFFC85}"/>
                  </a:ext>
                </a:extLst>
              </p:cNvPr>
              <p:cNvSpPr/>
              <p:nvPr/>
            </p:nvSpPr>
            <p:spPr>
              <a:xfrm>
                <a:off x="1828800" y="1433823"/>
                <a:ext cx="4572000" cy="1310295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sz="240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acc>
                        <m:accPr>
                          <m:chr m:val="̅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lang="en-US" sz="24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)(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p>
                                    <m:sSup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6305BE14-D400-014D-9482-4AA913CFFC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8800" y="1433823"/>
                <a:ext cx="4572000" cy="1310295"/>
              </a:xfrm>
              <a:prstGeom prst="rect">
                <a:avLst/>
              </a:prstGeom>
              <a:blipFill>
                <a:blip r:embed="rId3"/>
                <a:stretch>
                  <a:fillRect t="-15385" b="-6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63251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47FA2-B7F9-B747-AD12-FB67B07EE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7D33E6-08BB-9D41-A60F-16A99D2A25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Fall 2018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E51769-9FAC-3446-97A1-A508A02F23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Learning, SDSU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35139E-178E-6D4A-8A71-54757715D9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5E5EC-DA74-4BEB-88AD-2C8A9185000E}" type="slidenum">
              <a:rPr lang="en-US" smtClean="0"/>
              <a:t>19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C9C20966-D7E4-AE46-BB47-70E58BED692E}"/>
                  </a:ext>
                </a:extLst>
              </p:cNvPr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en-US" sz="2400" dirty="0"/>
                  <a:t>How good is the model? </a:t>
                </a:r>
              </a:p>
              <a:p>
                <a:r>
                  <a:rPr lang="en-US" sz="2400" dirty="0"/>
                  <a:t>The differences between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endParaRPr lang="en-US" sz="2400" dirty="0"/>
              </a:p>
              <a:p>
                <a:endParaRPr lang="en-US" sz="240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C9C20966-D7E4-AE46-BB47-70E58BED692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617" t="-10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2FBEA4A2-996A-244F-BAA6-E624C6DA9F3C}"/>
                  </a:ext>
                </a:extLst>
              </p:cNvPr>
              <p:cNvSpPr/>
              <p:nvPr/>
            </p:nvSpPr>
            <p:spPr>
              <a:xfrm>
                <a:off x="3434985" y="2268369"/>
                <a:ext cx="2432525" cy="47699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2FBEA4A2-996A-244F-BAA6-E624C6DA9F3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4985" y="2268369"/>
                <a:ext cx="2432525" cy="476990"/>
              </a:xfrm>
              <a:prstGeom prst="rect">
                <a:avLst/>
              </a:prstGeom>
              <a:blipFill>
                <a:blip r:embed="rId3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6" name="Group 55">
            <a:extLst>
              <a:ext uri="{FF2B5EF4-FFF2-40B4-BE49-F238E27FC236}">
                <a16:creationId xmlns:a16="http://schemas.microsoft.com/office/drawing/2014/main" id="{A754B0B7-5F04-1E4B-9920-15DBC0BE325E}"/>
              </a:ext>
            </a:extLst>
          </p:cNvPr>
          <p:cNvGrpSpPr/>
          <p:nvPr/>
        </p:nvGrpSpPr>
        <p:grpSpPr>
          <a:xfrm>
            <a:off x="76200" y="3124200"/>
            <a:ext cx="6019796" cy="3092478"/>
            <a:chOff x="76200" y="2590800"/>
            <a:chExt cx="6019796" cy="3092478"/>
          </a:xfrm>
        </p:grpSpPr>
        <p:grpSp>
          <p:nvGrpSpPr>
            <p:cNvPr id="8" name="组 3">
              <a:extLst>
                <a:ext uri="{FF2B5EF4-FFF2-40B4-BE49-F238E27FC236}">
                  <a16:creationId xmlns:a16="http://schemas.microsoft.com/office/drawing/2014/main" id="{626BE543-3BC1-D242-B921-466816F6E0F3}"/>
                </a:ext>
              </a:extLst>
            </p:cNvPr>
            <p:cNvGrpSpPr/>
            <p:nvPr/>
          </p:nvGrpSpPr>
          <p:grpSpPr>
            <a:xfrm>
              <a:off x="76200" y="2590800"/>
              <a:ext cx="6019796" cy="3092478"/>
              <a:chOff x="1219204" y="1784322"/>
              <a:chExt cx="6019796" cy="3092478"/>
            </a:xfrm>
          </p:grpSpPr>
          <p:cxnSp>
            <p:nvCxnSpPr>
              <p:cNvPr id="9" name="直线连接符 4">
                <a:extLst>
                  <a:ext uri="{FF2B5EF4-FFF2-40B4-BE49-F238E27FC236}">
                    <a16:creationId xmlns:a16="http://schemas.microsoft.com/office/drawing/2014/main" id="{65B73D83-5ED6-AE46-846F-1D9A1D36C4AA}"/>
                  </a:ext>
                </a:extLst>
              </p:cNvPr>
              <p:cNvCxnSpPr/>
              <p:nvPr/>
            </p:nvCxnSpPr>
            <p:spPr>
              <a:xfrm>
                <a:off x="2286000" y="4355068"/>
                <a:ext cx="4953000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直线连接符 6">
                <a:extLst>
                  <a:ext uri="{FF2B5EF4-FFF2-40B4-BE49-F238E27FC236}">
                    <a16:creationId xmlns:a16="http://schemas.microsoft.com/office/drawing/2014/main" id="{55F7C3AC-D9DF-7F4A-9ACF-60E9FC8A574F}"/>
                  </a:ext>
                </a:extLst>
              </p:cNvPr>
              <p:cNvCxnSpPr/>
              <p:nvPr/>
            </p:nvCxnSpPr>
            <p:spPr>
              <a:xfrm flipV="1">
                <a:off x="2286000" y="1840468"/>
                <a:ext cx="0" cy="251460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文本框 8">
                <a:extLst>
                  <a:ext uri="{FF2B5EF4-FFF2-40B4-BE49-F238E27FC236}">
                    <a16:creationId xmlns:a16="http://schemas.microsoft.com/office/drawing/2014/main" id="{EA9E463B-0624-DF48-AFE6-9AC31AF42D14}"/>
                  </a:ext>
                </a:extLst>
              </p:cNvPr>
              <p:cNvSpPr txBox="1"/>
              <p:nvPr/>
            </p:nvSpPr>
            <p:spPr>
              <a:xfrm rot="16200000">
                <a:off x="830936" y="2172590"/>
                <a:ext cx="114586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dirty="0"/>
                  <a:t>Price (K$)</a:t>
                </a:r>
                <a:endParaRPr kumimoji="1" lang="zh-CN" altLang="en-US" dirty="0"/>
              </a:p>
            </p:txBody>
          </p:sp>
          <p:cxnSp>
            <p:nvCxnSpPr>
              <p:cNvPr id="12" name="直线连接符 9">
                <a:extLst>
                  <a:ext uri="{FF2B5EF4-FFF2-40B4-BE49-F238E27FC236}">
                    <a16:creationId xmlns:a16="http://schemas.microsoft.com/office/drawing/2014/main" id="{F6DFF00E-2C4D-A142-BA35-9ECCD911EBFE}"/>
                  </a:ext>
                </a:extLst>
              </p:cNvPr>
              <p:cNvCxnSpPr/>
              <p:nvPr/>
            </p:nvCxnSpPr>
            <p:spPr>
              <a:xfrm flipV="1">
                <a:off x="3124200" y="4253468"/>
                <a:ext cx="0" cy="22860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直线连接符 11">
                <a:extLst>
                  <a:ext uri="{FF2B5EF4-FFF2-40B4-BE49-F238E27FC236}">
                    <a16:creationId xmlns:a16="http://schemas.microsoft.com/office/drawing/2014/main" id="{CD560A69-5B82-7C46-83AB-E035DE6F244B}"/>
                  </a:ext>
                </a:extLst>
              </p:cNvPr>
              <p:cNvCxnSpPr/>
              <p:nvPr/>
            </p:nvCxnSpPr>
            <p:spPr>
              <a:xfrm flipV="1">
                <a:off x="3733800" y="4253468"/>
                <a:ext cx="0" cy="22860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直线连接符 12">
                <a:extLst>
                  <a:ext uri="{FF2B5EF4-FFF2-40B4-BE49-F238E27FC236}">
                    <a16:creationId xmlns:a16="http://schemas.microsoft.com/office/drawing/2014/main" id="{0F17CDE6-E5BC-7F4E-B9E6-244C9AC2697C}"/>
                  </a:ext>
                </a:extLst>
              </p:cNvPr>
              <p:cNvCxnSpPr/>
              <p:nvPr/>
            </p:nvCxnSpPr>
            <p:spPr>
              <a:xfrm flipV="1">
                <a:off x="4419600" y="4253468"/>
                <a:ext cx="0" cy="22860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文本框 13">
                <a:extLst>
                  <a:ext uri="{FF2B5EF4-FFF2-40B4-BE49-F238E27FC236}">
                    <a16:creationId xmlns:a16="http://schemas.microsoft.com/office/drawing/2014/main" id="{9A4FB60B-46DD-EC4E-8E69-31A2F2D7A24C}"/>
                  </a:ext>
                </a:extLst>
              </p:cNvPr>
              <p:cNvSpPr txBox="1"/>
              <p:nvPr/>
            </p:nvSpPr>
            <p:spPr>
              <a:xfrm>
                <a:off x="2895600" y="4507468"/>
                <a:ext cx="53091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dirty="0"/>
                  <a:t>500</a:t>
                </a:r>
                <a:endParaRPr kumimoji="1" lang="zh-CN" altLang="en-US" dirty="0"/>
              </a:p>
            </p:txBody>
          </p:sp>
          <p:sp>
            <p:nvSpPr>
              <p:cNvPr id="16" name="文本框 14">
                <a:extLst>
                  <a:ext uri="{FF2B5EF4-FFF2-40B4-BE49-F238E27FC236}">
                    <a16:creationId xmlns:a16="http://schemas.microsoft.com/office/drawing/2014/main" id="{C7227299-3A28-9044-A498-17C5834EDE0B}"/>
                  </a:ext>
                </a:extLst>
              </p:cNvPr>
              <p:cNvSpPr txBox="1"/>
              <p:nvPr/>
            </p:nvSpPr>
            <p:spPr>
              <a:xfrm>
                <a:off x="3429000" y="4507468"/>
                <a:ext cx="6463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dirty="0"/>
                  <a:t>1000</a:t>
                </a:r>
                <a:endParaRPr kumimoji="1" lang="zh-CN" altLang="en-US" dirty="0"/>
              </a:p>
            </p:txBody>
          </p:sp>
          <p:sp>
            <p:nvSpPr>
              <p:cNvPr id="17" name="文本框 15">
                <a:extLst>
                  <a:ext uri="{FF2B5EF4-FFF2-40B4-BE49-F238E27FC236}">
                    <a16:creationId xmlns:a16="http://schemas.microsoft.com/office/drawing/2014/main" id="{B8BA0479-F512-1444-91F9-5B1BDC1232FE}"/>
                  </a:ext>
                </a:extLst>
              </p:cNvPr>
              <p:cNvSpPr txBox="1"/>
              <p:nvPr/>
            </p:nvSpPr>
            <p:spPr>
              <a:xfrm>
                <a:off x="4114800" y="4507468"/>
                <a:ext cx="6463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dirty="0"/>
                  <a:t>1500</a:t>
                </a:r>
                <a:endParaRPr kumimoji="1" lang="zh-CN" altLang="en-US" dirty="0"/>
              </a:p>
            </p:txBody>
          </p:sp>
          <p:cxnSp>
            <p:nvCxnSpPr>
              <p:cNvPr id="18" name="直线连接符 16">
                <a:extLst>
                  <a:ext uri="{FF2B5EF4-FFF2-40B4-BE49-F238E27FC236}">
                    <a16:creationId xmlns:a16="http://schemas.microsoft.com/office/drawing/2014/main" id="{2EFE507A-9FF2-2B43-BC08-E343633DEA24}"/>
                  </a:ext>
                </a:extLst>
              </p:cNvPr>
              <p:cNvCxnSpPr/>
              <p:nvPr/>
            </p:nvCxnSpPr>
            <p:spPr>
              <a:xfrm flipV="1">
                <a:off x="4997450" y="4253468"/>
                <a:ext cx="0" cy="22860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直线连接符 17">
                <a:extLst>
                  <a:ext uri="{FF2B5EF4-FFF2-40B4-BE49-F238E27FC236}">
                    <a16:creationId xmlns:a16="http://schemas.microsoft.com/office/drawing/2014/main" id="{6D44FB72-9D3F-DF40-AC9A-AD6F6F92E2E4}"/>
                  </a:ext>
                </a:extLst>
              </p:cNvPr>
              <p:cNvCxnSpPr/>
              <p:nvPr/>
            </p:nvCxnSpPr>
            <p:spPr>
              <a:xfrm flipV="1">
                <a:off x="5607050" y="4253468"/>
                <a:ext cx="0" cy="22860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线连接符 18">
                <a:extLst>
                  <a:ext uri="{FF2B5EF4-FFF2-40B4-BE49-F238E27FC236}">
                    <a16:creationId xmlns:a16="http://schemas.microsoft.com/office/drawing/2014/main" id="{4A9AF3EA-3380-2D49-9A09-3BD968D12C7F}"/>
                  </a:ext>
                </a:extLst>
              </p:cNvPr>
              <p:cNvCxnSpPr/>
              <p:nvPr/>
            </p:nvCxnSpPr>
            <p:spPr>
              <a:xfrm flipV="1">
                <a:off x="6292850" y="4253468"/>
                <a:ext cx="0" cy="22860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文本框 19">
                <a:extLst>
                  <a:ext uri="{FF2B5EF4-FFF2-40B4-BE49-F238E27FC236}">
                    <a16:creationId xmlns:a16="http://schemas.microsoft.com/office/drawing/2014/main" id="{B222353F-EE14-DE41-BE38-595905FCF2EC}"/>
                  </a:ext>
                </a:extLst>
              </p:cNvPr>
              <p:cNvSpPr txBox="1"/>
              <p:nvPr/>
            </p:nvSpPr>
            <p:spPr>
              <a:xfrm>
                <a:off x="4724400" y="4507468"/>
                <a:ext cx="6463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dirty="0"/>
                  <a:t>2000</a:t>
                </a:r>
                <a:endParaRPr kumimoji="1" lang="zh-CN" altLang="en-US" dirty="0"/>
              </a:p>
            </p:txBody>
          </p:sp>
          <p:sp>
            <p:nvSpPr>
              <p:cNvPr id="22" name="文本框 20">
                <a:extLst>
                  <a:ext uri="{FF2B5EF4-FFF2-40B4-BE49-F238E27FC236}">
                    <a16:creationId xmlns:a16="http://schemas.microsoft.com/office/drawing/2014/main" id="{D0F156C8-FD63-3D4B-A239-C4177BA577AA}"/>
                  </a:ext>
                </a:extLst>
              </p:cNvPr>
              <p:cNvSpPr txBox="1"/>
              <p:nvPr/>
            </p:nvSpPr>
            <p:spPr>
              <a:xfrm>
                <a:off x="5372803" y="4498816"/>
                <a:ext cx="6463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dirty="0"/>
                  <a:t>2500</a:t>
                </a:r>
                <a:endParaRPr kumimoji="1" lang="zh-CN" altLang="en-US" dirty="0"/>
              </a:p>
            </p:txBody>
          </p:sp>
          <p:sp>
            <p:nvSpPr>
              <p:cNvPr id="23" name="文本框 21">
                <a:extLst>
                  <a:ext uri="{FF2B5EF4-FFF2-40B4-BE49-F238E27FC236}">
                    <a16:creationId xmlns:a16="http://schemas.microsoft.com/office/drawing/2014/main" id="{5FE4C687-D952-1D41-BED8-FE8D67BF72DC}"/>
                  </a:ext>
                </a:extLst>
              </p:cNvPr>
              <p:cNvSpPr txBox="1"/>
              <p:nvPr/>
            </p:nvSpPr>
            <p:spPr>
              <a:xfrm>
                <a:off x="6024880" y="4492228"/>
                <a:ext cx="6463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dirty="0"/>
                  <a:t>3000</a:t>
                </a:r>
                <a:endParaRPr kumimoji="1" lang="zh-CN" altLang="en-US" dirty="0"/>
              </a:p>
            </p:txBody>
          </p:sp>
          <p:sp>
            <p:nvSpPr>
              <p:cNvPr id="24" name="文本框 28">
                <a:extLst>
                  <a:ext uri="{FF2B5EF4-FFF2-40B4-BE49-F238E27FC236}">
                    <a16:creationId xmlns:a16="http://schemas.microsoft.com/office/drawing/2014/main" id="{6432A7A8-B33B-714B-885C-D660D6F4518A}"/>
                  </a:ext>
                </a:extLst>
              </p:cNvPr>
              <p:cNvSpPr txBox="1"/>
              <p:nvPr/>
            </p:nvSpPr>
            <p:spPr>
              <a:xfrm>
                <a:off x="1752600" y="3593068"/>
                <a:ext cx="53091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dirty="0"/>
                  <a:t>100</a:t>
                </a:r>
                <a:endParaRPr kumimoji="1" lang="zh-CN" altLang="en-US" dirty="0"/>
              </a:p>
            </p:txBody>
          </p:sp>
          <p:sp>
            <p:nvSpPr>
              <p:cNvPr id="25" name="文本框 29">
                <a:extLst>
                  <a:ext uri="{FF2B5EF4-FFF2-40B4-BE49-F238E27FC236}">
                    <a16:creationId xmlns:a16="http://schemas.microsoft.com/office/drawing/2014/main" id="{065714FE-F1D4-0741-A385-B994ED243957}"/>
                  </a:ext>
                </a:extLst>
              </p:cNvPr>
              <p:cNvSpPr txBox="1"/>
              <p:nvPr/>
            </p:nvSpPr>
            <p:spPr>
              <a:xfrm>
                <a:off x="1752600" y="2297668"/>
                <a:ext cx="53091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dirty="0"/>
                  <a:t>300</a:t>
                </a:r>
                <a:endParaRPr kumimoji="1" lang="zh-CN" altLang="en-US" dirty="0"/>
              </a:p>
            </p:txBody>
          </p:sp>
          <p:sp>
            <p:nvSpPr>
              <p:cNvPr id="26" name="文本框 30">
                <a:extLst>
                  <a:ext uri="{FF2B5EF4-FFF2-40B4-BE49-F238E27FC236}">
                    <a16:creationId xmlns:a16="http://schemas.microsoft.com/office/drawing/2014/main" id="{45A0E73C-2D12-134D-B1BA-3F9815CA5688}"/>
                  </a:ext>
                </a:extLst>
              </p:cNvPr>
              <p:cNvSpPr txBox="1"/>
              <p:nvPr/>
            </p:nvSpPr>
            <p:spPr>
              <a:xfrm>
                <a:off x="1752600" y="2983468"/>
                <a:ext cx="53091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dirty="0"/>
                  <a:t>200</a:t>
                </a:r>
                <a:endParaRPr kumimoji="1" lang="zh-CN" altLang="en-US" dirty="0"/>
              </a:p>
            </p:txBody>
          </p:sp>
        </p:grpSp>
        <p:sp>
          <p:nvSpPr>
            <p:cNvPr id="27" name="椭圆 26">
              <a:extLst>
                <a:ext uri="{FF2B5EF4-FFF2-40B4-BE49-F238E27FC236}">
                  <a16:creationId xmlns:a16="http://schemas.microsoft.com/office/drawing/2014/main" id="{00666784-7ED3-3146-A942-571A00FDE3C6}"/>
                </a:ext>
              </a:extLst>
            </p:cNvPr>
            <p:cNvSpPr/>
            <p:nvPr/>
          </p:nvSpPr>
          <p:spPr>
            <a:xfrm>
              <a:off x="1806379" y="3962400"/>
              <a:ext cx="128787" cy="12878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8" name="椭圆 27">
              <a:extLst>
                <a:ext uri="{FF2B5EF4-FFF2-40B4-BE49-F238E27FC236}">
                  <a16:creationId xmlns:a16="http://schemas.microsoft.com/office/drawing/2014/main" id="{0F8B1DA0-404D-B943-B88C-E1BAA97BD9EA}"/>
                </a:ext>
              </a:extLst>
            </p:cNvPr>
            <p:cNvSpPr/>
            <p:nvPr/>
          </p:nvSpPr>
          <p:spPr>
            <a:xfrm>
              <a:off x="2339779" y="4824213"/>
              <a:ext cx="128787" cy="12878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9" name="椭圆 28">
              <a:extLst>
                <a:ext uri="{FF2B5EF4-FFF2-40B4-BE49-F238E27FC236}">
                  <a16:creationId xmlns:a16="http://schemas.microsoft.com/office/drawing/2014/main" id="{D40208D5-51CA-204B-B08F-6476D0B6633B}"/>
                </a:ext>
              </a:extLst>
            </p:cNvPr>
            <p:cNvSpPr/>
            <p:nvPr/>
          </p:nvSpPr>
          <p:spPr>
            <a:xfrm>
              <a:off x="3101779" y="3505200"/>
              <a:ext cx="128787" cy="12878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0" name="椭圆 29">
              <a:extLst>
                <a:ext uri="{FF2B5EF4-FFF2-40B4-BE49-F238E27FC236}">
                  <a16:creationId xmlns:a16="http://schemas.microsoft.com/office/drawing/2014/main" id="{80B0CCEE-5872-C840-943E-38C5BC2040A0}"/>
                </a:ext>
              </a:extLst>
            </p:cNvPr>
            <p:cNvSpPr/>
            <p:nvPr/>
          </p:nvSpPr>
          <p:spPr>
            <a:xfrm>
              <a:off x="4016179" y="3962400"/>
              <a:ext cx="128787" cy="12878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1" name="椭圆 30">
              <a:extLst>
                <a:ext uri="{FF2B5EF4-FFF2-40B4-BE49-F238E27FC236}">
                  <a16:creationId xmlns:a16="http://schemas.microsoft.com/office/drawing/2014/main" id="{85D51522-C68B-D247-8692-01275C96B5C8}"/>
                </a:ext>
              </a:extLst>
            </p:cNvPr>
            <p:cNvSpPr/>
            <p:nvPr/>
          </p:nvSpPr>
          <p:spPr>
            <a:xfrm>
              <a:off x="5082979" y="3124200"/>
              <a:ext cx="128787" cy="12878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32" name="直接连接符 32">
              <a:extLst>
                <a:ext uri="{FF2B5EF4-FFF2-40B4-BE49-F238E27FC236}">
                  <a16:creationId xmlns:a16="http://schemas.microsoft.com/office/drawing/2014/main" id="{79BDC49B-7A60-9840-8AF9-F54DD544B70F}"/>
                </a:ext>
              </a:extLst>
            </p:cNvPr>
            <p:cNvCxnSpPr/>
            <p:nvPr/>
          </p:nvCxnSpPr>
          <p:spPr>
            <a:xfrm flipV="1">
              <a:off x="1408327" y="3163734"/>
              <a:ext cx="4419600" cy="1420478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椭圆 26">
              <a:extLst>
                <a:ext uri="{FF2B5EF4-FFF2-40B4-BE49-F238E27FC236}">
                  <a16:creationId xmlns:a16="http://schemas.microsoft.com/office/drawing/2014/main" id="{050F77DF-4F6E-A14D-9F23-870A906837EF}"/>
                </a:ext>
              </a:extLst>
            </p:cNvPr>
            <p:cNvSpPr/>
            <p:nvPr/>
          </p:nvSpPr>
          <p:spPr>
            <a:xfrm>
              <a:off x="1806379" y="4367013"/>
              <a:ext cx="128787" cy="12878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4" name="椭圆 26">
              <a:extLst>
                <a:ext uri="{FF2B5EF4-FFF2-40B4-BE49-F238E27FC236}">
                  <a16:creationId xmlns:a16="http://schemas.microsoft.com/office/drawing/2014/main" id="{EAC3E7CC-9ED7-324B-9D2A-4EFABC17B121}"/>
                </a:ext>
              </a:extLst>
            </p:cNvPr>
            <p:cNvSpPr/>
            <p:nvPr/>
          </p:nvSpPr>
          <p:spPr>
            <a:xfrm>
              <a:off x="2339779" y="4188725"/>
              <a:ext cx="128787" cy="12878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5" name="椭圆 26">
              <a:extLst>
                <a:ext uri="{FF2B5EF4-FFF2-40B4-BE49-F238E27FC236}">
                  <a16:creationId xmlns:a16="http://schemas.microsoft.com/office/drawing/2014/main" id="{87056FBE-1562-104E-8404-958D0DF365AA}"/>
                </a:ext>
              </a:extLst>
            </p:cNvPr>
            <p:cNvSpPr/>
            <p:nvPr/>
          </p:nvSpPr>
          <p:spPr>
            <a:xfrm>
              <a:off x="3101778" y="3973372"/>
              <a:ext cx="128787" cy="12878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6" name="椭圆 26">
              <a:extLst>
                <a:ext uri="{FF2B5EF4-FFF2-40B4-BE49-F238E27FC236}">
                  <a16:creationId xmlns:a16="http://schemas.microsoft.com/office/drawing/2014/main" id="{06D2B336-EA55-D64D-9685-D400EEDA5517}"/>
                </a:ext>
              </a:extLst>
            </p:cNvPr>
            <p:cNvSpPr/>
            <p:nvPr/>
          </p:nvSpPr>
          <p:spPr>
            <a:xfrm>
              <a:off x="4016179" y="3657600"/>
              <a:ext cx="128787" cy="12878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7" name="椭圆 26">
              <a:extLst>
                <a:ext uri="{FF2B5EF4-FFF2-40B4-BE49-F238E27FC236}">
                  <a16:creationId xmlns:a16="http://schemas.microsoft.com/office/drawing/2014/main" id="{23695A42-70EB-CA40-82D2-17D44E61F1E0}"/>
                </a:ext>
              </a:extLst>
            </p:cNvPr>
            <p:cNvSpPr/>
            <p:nvPr/>
          </p:nvSpPr>
          <p:spPr>
            <a:xfrm>
              <a:off x="5082979" y="3340993"/>
              <a:ext cx="128787" cy="128787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7E9FAEB5-7326-CD48-83D3-446F118D765C}"/>
                    </a:ext>
                  </a:extLst>
                </p:cNvPr>
                <p:cNvSpPr/>
                <p:nvPr/>
              </p:nvSpPr>
              <p:spPr>
                <a:xfrm>
                  <a:off x="1387834" y="3627432"/>
                  <a:ext cx="987671" cy="322268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7E9FAEB5-7326-CD48-83D3-446F118D765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87834" y="3627432"/>
                  <a:ext cx="987671" cy="322268"/>
                </a:xfrm>
                <a:prstGeom prst="rect">
                  <a:avLst/>
                </a:prstGeom>
                <a:blipFill>
                  <a:blip r:embed="rId4"/>
                  <a:stretch>
                    <a:fillRect b="-384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46BDC98B-67AE-DA40-928F-0A6AC7323661}"/>
                    </a:ext>
                  </a:extLst>
                </p:cNvPr>
                <p:cNvSpPr/>
                <p:nvPr/>
              </p:nvSpPr>
              <p:spPr>
                <a:xfrm>
                  <a:off x="1968340" y="4425426"/>
                  <a:ext cx="987671" cy="32618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46BDC98B-67AE-DA40-928F-0A6AC732366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68340" y="4425426"/>
                  <a:ext cx="987671" cy="326180"/>
                </a:xfrm>
                <a:prstGeom prst="rect">
                  <a:avLst/>
                </a:prstGeom>
                <a:blipFill>
                  <a:blip r:embed="rId5"/>
                  <a:stretch>
                    <a:fillRect b="-370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644074DF-5431-A14B-AA57-B91A2E8F421B}"/>
                    </a:ext>
                  </a:extLst>
                </p:cNvPr>
                <p:cNvSpPr/>
                <p:nvPr/>
              </p:nvSpPr>
              <p:spPr>
                <a:xfrm>
                  <a:off x="2736729" y="3091853"/>
                  <a:ext cx="987671" cy="32618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d>
                          </m:sup>
                        </m:sSup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644074DF-5431-A14B-AA57-B91A2E8F421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36729" y="3091853"/>
                  <a:ext cx="987671" cy="326180"/>
                </a:xfrm>
                <a:prstGeom prst="rect">
                  <a:avLst/>
                </a:prstGeom>
                <a:blipFill>
                  <a:blip r:embed="rId6"/>
                  <a:stretch>
                    <a:fillRect b="-370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9B2AD46D-56D0-8A4A-9AA3-40075D50D476}"/>
                    </a:ext>
                  </a:extLst>
                </p:cNvPr>
                <p:cNvSpPr/>
                <p:nvPr/>
              </p:nvSpPr>
              <p:spPr>
                <a:xfrm>
                  <a:off x="3646830" y="4070436"/>
                  <a:ext cx="987671" cy="32618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d>
                          </m:sup>
                        </m:sSup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9B2AD46D-56D0-8A4A-9AA3-40075D50D47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46830" y="4070436"/>
                  <a:ext cx="987671" cy="326180"/>
                </a:xfrm>
                <a:prstGeom prst="rect">
                  <a:avLst/>
                </a:prstGeom>
                <a:blipFill>
                  <a:blip r:embed="rId7"/>
                  <a:stretch>
                    <a:fillRect b="-384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E412B8CD-812C-3D44-9F43-98629A1E2237}"/>
                    </a:ext>
                  </a:extLst>
                </p:cNvPr>
                <p:cNvSpPr/>
                <p:nvPr/>
              </p:nvSpPr>
              <p:spPr>
                <a:xfrm>
                  <a:off x="4711205" y="2704307"/>
                  <a:ext cx="987671" cy="32618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d>
                          </m:sup>
                        </m:sSup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E412B8CD-812C-3D44-9F43-98629A1E223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11205" y="2704307"/>
                  <a:ext cx="987671" cy="32618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9E4118B2-A392-E646-8D73-DC57F7D84B4C}"/>
                    </a:ext>
                  </a:extLst>
                </p:cNvPr>
                <p:cNvSpPr/>
                <p:nvPr/>
              </p:nvSpPr>
              <p:spPr>
                <a:xfrm>
                  <a:off x="1393355" y="4580622"/>
                  <a:ext cx="987671" cy="322268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sz="1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p>
                            <m:d>
                              <m:dPr>
                                <m:ctrlPr>
                                  <a:rPr lang="en-US" sz="14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</m:oMath>
                    </m:oMathPara>
                  </a14:m>
                  <a:endParaRPr lang="en-US" sz="14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9E4118B2-A392-E646-8D73-DC57F7D84B4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93355" y="4580622"/>
                  <a:ext cx="987671" cy="322268"/>
                </a:xfrm>
                <a:prstGeom prst="rect">
                  <a:avLst/>
                </a:prstGeom>
                <a:blipFill>
                  <a:blip r:embed="rId9"/>
                  <a:stretch>
                    <a:fillRect b="-384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EC69993E-9193-4748-B975-BF36EB341A64}"/>
                    </a:ext>
                  </a:extLst>
                </p:cNvPr>
                <p:cNvSpPr/>
                <p:nvPr/>
              </p:nvSpPr>
              <p:spPr>
                <a:xfrm>
                  <a:off x="2040890" y="3810000"/>
                  <a:ext cx="987671" cy="32618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sz="1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p>
                            <m:d>
                              <m:dPr>
                                <m:ctrlPr>
                                  <a:rPr lang="en-US" sz="14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</m:oMath>
                    </m:oMathPara>
                  </a14:m>
                  <a:endParaRPr lang="en-US" sz="14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EC69993E-9193-4748-B975-BF36EB341A6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40890" y="3810000"/>
                  <a:ext cx="987671" cy="326180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002C380D-B42B-F84B-80E6-3A192DCB52DB}"/>
                    </a:ext>
                  </a:extLst>
                </p:cNvPr>
                <p:cNvSpPr/>
                <p:nvPr/>
              </p:nvSpPr>
              <p:spPr>
                <a:xfrm>
                  <a:off x="2736729" y="4141693"/>
                  <a:ext cx="987671" cy="32618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sz="1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p>
                            <m:d>
                              <m:dPr>
                                <m:ctrlPr>
                                  <a:rPr lang="en-US" sz="14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d>
                          </m:sup>
                        </m:sSup>
                      </m:oMath>
                    </m:oMathPara>
                  </a14:m>
                  <a:endParaRPr lang="en-US" sz="14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002C380D-B42B-F84B-80E6-3A192DCB52D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36729" y="4141693"/>
                  <a:ext cx="987671" cy="326180"/>
                </a:xfrm>
                <a:prstGeom prst="rect">
                  <a:avLst/>
                </a:prstGeom>
                <a:blipFill>
                  <a:blip r:embed="rId11"/>
                  <a:stretch>
                    <a:fillRect b="-370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Rectangle 45">
                  <a:extLst>
                    <a:ext uri="{FF2B5EF4-FFF2-40B4-BE49-F238E27FC236}">
                      <a16:creationId xmlns:a16="http://schemas.microsoft.com/office/drawing/2014/main" id="{541FCFFB-1A16-C048-81E3-3BC92A1D578E}"/>
                    </a:ext>
                  </a:extLst>
                </p:cNvPr>
                <p:cNvSpPr/>
                <p:nvPr/>
              </p:nvSpPr>
              <p:spPr>
                <a:xfrm>
                  <a:off x="3594138" y="3268522"/>
                  <a:ext cx="987671" cy="32618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sz="1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p>
                            <m:d>
                              <m:dPr>
                                <m:ctrlPr>
                                  <a:rPr lang="en-US" sz="14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d>
                          </m:sup>
                        </m:sSup>
                      </m:oMath>
                    </m:oMathPara>
                  </a14:m>
                  <a:endParaRPr lang="en-US" sz="14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46" name="Rectangle 45">
                  <a:extLst>
                    <a:ext uri="{FF2B5EF4-FFF2-40B4-BE49-F238E27FC236}">
                      <a16:creationId xmlns:a16="http://schemas.microsoft.com/office/drawing/2014/main" id="{541FCFFB-1A16-C048-81E3-3BC92A1D578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94138" y="3268522"/>
                  <a:ext cx="987671" cy="326180"/>
                </a:xfrm>
                <a:prstGeom prst="rect">
                  <a:avLst/>
                </a:prstGeom>
                <a:blipFill>
                  <a:blip r:embed="rId12"/>
                  <a:stretch>
                    <a:fillRect b="-370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Rectangle 46">
                  <a:extLst>
                    <a:ext uri="{FF2B5EF4-FFF2-40B4-BE49-F238E27FC236}">
                      <a16:creationId xmlns:a16="http://schemas.microsoft.com/office/drawing/2014/main" id="{D84D9E98-8D90-164D-99DF-ED5BEE69B171}"/>
                    </a:ext>
                  </a:extLst>
                </p:cNvPr>
                <p:cNvSpPr/>
                <p:nvPr/>
              </p:nvSpPr>
              <p:spPr>
                <a:xfrm>
                  <a:off x="4747507" y="3496466"/>
                  <a:ext cx="987671" cy="32618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sz="1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p>
                            <m:d>
                              <m:dPr>
                                <m:ctrlPr>
                                  <a:rPr lang="en-US" sz="14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d>
                          </m:sup>
                        </m:sSup>
                      </m:oMath>
                    </m:oMathPara>
                  </a14:m>
                  <a:endParaRPr lang="en-US" sz="14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47" name="Rectangle 46">
                  <a:extLst>
                    <a:ext uri="{FF2B5EF4-FFF2-40B4-BE49-F238E27FC236}">
                      <a16:creationId xmlns:a16="http://schemas.microsoft.com/office/drawing/2014/main" id="{D84D9E98-8D90-164D-99DF-ED5BEE69B17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47507" y="3496466"/>
                  <a:ext cx="987671" cy="326180"/>
                </a:xfrm>
                <a:prstGeom prst="rect">
                  <a:avLst/>
                </a:prstGeom>
                <a:blipFill>
                  <a:blip r:embed="rId13"/>
                  <a:stretch>
                    <a:fillRect b="-370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AB2BB590-A4BC-3349-82B8-C4B6EF3C2F28}"/>
                </a:ext>
              </a:extLst>
            </p:cNvPr>
            <p:cNvCxnSpPr>
              <a:endCxn id="33" idx="0"/>
            </p:cNvCxnSpPr>
            <p:nvPr/>
          </p:nvCxnSpPr>
          <p:spPr>
            <a:xfrm>
              <a:off x="1870772" y="4091187"/>
              <a:ext cx="1" cy="275826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A8D9A0AD-00E5-CD4D-AF8F-2F07B24BF733}"/>
                </a:ext>
              </a:extLst>
            </p:cNvPr>
            <p:cNvCxnSpPr>
              <a:cxnSpLocks/>
              <a:stCxn id="29" idx="4"/>
              <a:endCxn id="35" idx="0"/>
            </p:cNvCxnSpPr>
            <p:nvPr/>
          </p:nvCxnSpPr>
          <p:spPr>
            <a:xfrm flipH="1">
              <a:off x="3166172" y="3633987"/>
              <a:ext cx="1" cy="339385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F760BD22-5FD7-BC4A-8CB2-96F2557F238F}"/>
                </a:ext>
              </a:extLst>
            </p:cNvPr>
            <p:cNvCxnSpPr>
              <a:cxnSpLocks/>
              <a:stCxn id="31" idx="4"/>
              <a:endCxn id="37" idx="0"/>
            </p:cNvCxnSpPr>
            <p:nvPr/>
          </p:nvCxnSpPr>
          <p:spPr>
            <a:xfrm>
              <a:off x="5147373" y="3252987"/>
              <a:ext cx="0" cy="88006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DF81328B-1B59-294E-8974-91CDA7EAC99B}"/>
                </a:ext>
              </a:extLst>
            </p:cNvPr>
            <p:cNvCxnSpPr>
              <a:cxnSpLocks/>
              <a:stCxn id="34" idx="4"/>
              <a:endCxn id="28" idx="0"/>
            </p:cNvCxnSpPr>
            <p:nvPr/>
          </p:nvCxnSpPr>
          <p:spPr>
            <a:xfrm>
              <a:off x="2404173" y="4317512"/>
              <a:ext cx="0" cy="506701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AA33631C-C81B-D547-8283-E519D3BBE55D}"/>
                </a:ext>
              </a:extLst>
            </p:cNvPr>
            <p:cNvCxnSpPr>
              <a:cxnSpLocks/>
              <a:stCxn id="36" idx="4"/>
              <a:endCxn id="30" idx="0"/>
            </p:cNvCxnSpPr>
            <p:nvPr/>
          </p:nvCxnSpPr>
          <p:spPr>
            <a:xfrm>
              <a:off x="4080573" y="3786387"/>
              <a:ext cx="0" cy="176013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B46683B-5981-454A-9E32-5C2219FE983A}"/>
                  </a:ext>
                </a:extLst>
              </p:cNvPr>
              <p:cNvSpPr txBox="1"/>
              <p:nvPr/>
            </p:nvSpPr>
            <p:spPr>
              <a:xfrm>
                <a:off x="6244609" y="3127183"/>
                <a:ext cx="2057400" cy="6644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Note that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US" dirty="0"/>
                  <a:t> is always 0. Why?</a:t>
                </a: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B46683B-5981-454A-9E32-5C2219FE98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4609" y="3127183"/>
                <a:ext cx="2057400" cy="664413"/>
              </a:xfrm>
              <a:prstGeom prst="rect">
                <a:avLst/>
              </a:prstGeom>
              <a:blipFill>
                <a:blip r:embed="rId14"/>
                <a:stretch>
                  <a:fillRect l="-3086" t="-57407" r="-617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71D0E10D-C453-1443-9BB6-6A9168DCACB0}"/>
                  </a:ext>
                </a:extLst>
              </p:cNvPr>
              <p:cNvSpPr txBox="1"/>
              <p:nvPr/>
            </p:nvSpPr>
            <p:spPr>
              <a:xfrm>
                <a:off x="6172200" y="4040736"/>
                <a:ext cx="2921697" cy="6044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71D0E10D-C453-1443-9BB6-6A9168DCAC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2200" y="4040736"/>
                <a:ext cx="2921697" cy="604461"/>
              </a:xfrm>
              <a:prstGeom prst="rect">
                <a:avLst/>
              </a:prstGeom>
              <a:blipFill>
                <a:blip r:embed="rId15"/>
                <a:stretch>
                  <a:fillRect l="-24675" t="-159184" b="-2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6E315880-9376-EE42-A535-CBC0E94343EA}"/>
                  </a:ext>
                </a:extLst>
              </p:cNvPr>
              <p:cNvSpPr txBox="1"/>
              <p:nvPr/>
            </p:nvSpPr>
            <p:spPr>
              <a:xfrm>
                <a:off x="6244609" y="4888468"/>
                <a:ext cx="28134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Recall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6E315880-9376-EE42-A535-CBC0E94343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4609" y="4888468"/>
                <a:ext cx="2813495" cy="369332"/>
              </a:xfrm>
              <a:prstGeom prst="rect">
                <a:avLst/>
              </a:prstGeom>
              <a:blipFill>
                <a:blip r:embed="rId16"/>
                <a:stretch>
                  <a:fillRect l="-2262" t="-6667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12225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  <p:bldP spid="54" grpId="0"/>
      <p:bldP spid="5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Task Formulation</a:t>
            </a:r>
          </a:p>
          <a:p>
            <a:r>
              <a:rPr lang="en-US" dirty="0"/>
              <a:t>Cost Function</a:t>
            </a:r>
          </a:p>
          <a:p>
            <a:r>
              <a:rPr lang="en-US" dirty="0"/>
              <a:t>Method 1: Normal Equation</a:t>
            </a:r>
          </a:p>
          <a:p>
            <a:r>
              <a:rPr lang="en-US" dirty="0"/>
              <a:t>Method 2: Gradient Descent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DEC8ED-2E04-C743-849C-AD1EE977D1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Fall 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6E2302-D905-FA45-99C3-419BD47A43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Learning, SDSU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53D339-41FF-2041-98C9-296662B42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5E5EC-DA74-4BEB-88AD-2C8A9185000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3688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1202A-BF24-AF42-B3FA-3A2D8F8F6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Coefficient of determination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B7D415-9011-7440-9AE5-2259BC1323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Fall 2018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B2EF74-0629-EC49-985B-F17A06E5E8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Learning, SDSU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1392E7-C33B-1840-BA82-F7AF5BFC62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5E5EC-DA74-4BEB-88AD-2C8A9185000E}" type="slidenum">
              <a:rPr lang="en-US" smtClean="0"/>
              <a:t>20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08FC68F5-57A7-1F4E-B1BC-33702E07A73A}"/>
                  </a:ext>
                </a:extLst>
              </p:cNvPr>
              <p:cNvSpPr>
                <a:spLocks noGrp="1"/>
              </p:cNvSpPr>
              <p:nvPr>
                <p:ph sz="quarter"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400" dirty="0"/>
                  <a:t> (R-square). It measures the proportion of the variance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sz="2400" dirty="0"/>
                  <a:t> that is predictable from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sz="2400" dirty="0"/>
                  <a:t>.</a:t>
                </a:r>
              </a:p>
              <a:p>
                <a:r>
                  <a:rPr lang="en-US" sz="2400" dirty="0"/>
                  <a:t>Ranges from 0 to 1. E.g.,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400" dirty="0"/>
                  <a:t> of 0.2 means that 20 percent is predictable.</a:t>
                </a:r>
              </a:p>
              <a:p>
                <a:endParaRPr lang="en-US" sz="24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𝑡𝑜𝑡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acc>
                              <m:accPr>
                                <m:chr m:val="̅"/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US" sz="2400" dirty="0"/>
                  <a:t>, total sum of squares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𝑆𝑆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𝑟𝑒𝑠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US" sz="2400" dirty="0"/>
                  <a:t>, residual sum of squares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i="1" smtClean="0">
                        <a:latin typeface="Cambria Math" panose="02040503050406030204" pitchFamily="18" charset="0"/>
                      </a:rPr>
                      <m:t>≝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1−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𝑆𝑆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𝑟𝑒𝑠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𝑆𝑆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𝑡𝑜𝑡</m:t>
                            </m:r>
                          </m:sub>
                        </m:sSub>
                      </m:den>
                    </m:f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08FC68F5-57A7-1F4E-B1BC-33702E07A73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617" t="-10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56565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53CEE-3A67-274F-B322-81A6B7864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Residual plot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06B00C9-D1FB-5247-906B-C7962D0F05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Fall 2018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6EAB19-4981-2743-8C35-F45677CF12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Learning, SDSU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06A064-4294-A74F-8271-10E64A4AF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5E5EC-DA74-4BEB-88AD-2C8A9185000E}" type="slidenum">
              <a:rPr lang="en-US" smtClean="0"/>
              <a:t>21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C0971E2E-DCC3-3B4A-A081-3810CEE0EC10}"/>
                  </a:ext>
                </a:extLst>
              </p:cNvPr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457200" y="1219200"/>
                <a:ext cx="8229600" cy="4937760"/>
              </a:xfrm>
            </p:spPr>
            <p:txBody>
              <a:bodyPr/>
              <a:lstStyle/>
              <a:p>
                <a:r>
                  <a:rPr lang="en-US" sz="2400" b="1" dirty="0"/>
                  <a:t>Residual plot</a:t>
                </a:r>
                <a:r>
                  <a:rPr lang="en-US" sz="2400" dirty="0"/>
                  <a:t>: plot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sz="2400" dirty="0"/>
                  <a:t> against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endParaRPr lang="en-US" sz="2400" dirty="0"/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dirty="0"/>
                  <a:t> randomly disperse along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dirty="0"/>
                  <a:t>, then a linear regression model is appropriate</a:t>
                </a:r>
              </a:p>
              <a:p>
                <a:pPr lvl="1"/>
                <a:r>
                  <a:rPr lang="en-US" dirty="0"/>
                  <a:t>Otherwise, probably non-linear models are better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C0971E2E-DCC3-3B4A-A081-3810CEE0EC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457200" y="1219200"/>
                <a:ext cx="8229600" cy="4937760"/>
              </a:xfrm>
              <a:blipFill>
                <a:blip r:embed="rId2"/>
                <a:stretch>
                  <a:fillRect l="-617" t="-7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171388A8-02B3-5446-BDDE-95370F1BAA5A}"/>
              </a:ext>
            </a:extLst>
          </p:cNvPr>
          <p:cNvGrpSpPr/>
          <p:nvPr/>
        </p:nvGrpSpPr>
        <p:grpSpPr>
          <a:xfrm>
            <a:off x="2286000" y="3055596"/>
            <a:ext cx="6248400" cy="3101364"/>
            <a:chOff x="1447800" y="3055596"/>
            <a:chExt cx="6248400" cy="3101364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2B3B842F-9774-AC4A-82DC-D06AB18767A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47800" y="3055596"/>
              <a:ext cx="5918200" cy="3101364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C6E4A5F-0B0B-3048-B39F-9CC469DB7A8A}"/>
                </a:ext>
              </a:extLst>
            </p:cNvPr>
            <p:cNvSpPr/>
            <p:nvPr/>
          </p:nvSpPr>
          <p:spPr>
            <a:xfrm>
              <a:off x="5334000" y="3055596"/>
              <a:ext cx="2362200" cy="310136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32070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1A3127-8B23-2D40-82E5-06D3597DC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if more features?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F63883D-31C2-644F-8CF2-06948DB459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Fall 2018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26A4FB-00C5-B243-90B4-52E21C138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Learning, SDSU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165AF0-6801-6D42-A285-CADF9DDD0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5E5EC-DA74-4BEB-88AD-2C8A9185000E}" type="slidenum">
              <a:rPr lang="en-US" smtClean="0"/>
              <a:t>22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E4D33B3-5E62-1D47-BD05-0EB068F916BD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Not only </a:t>
            </a:r>
            <a:r>
              <a:rPr lang="en-US" i="1" dirty="0"/>
              <a:t>Size</a:t>
            </a:r>
            <a:r>
              <a:rPr lang="en-US" dirty="0"/>
              <a:t> can predict </a:t>
            </a:r>
            <a:r>
              <a:rPr lang="en-US" i="1" dirty="0"/>
              <a:t>Price</a:t>
            </a:r>
          </a:p>
          <a:p>
            <a:r>
              <a:rPr lang="en-US" dirty="0"/>
              <a:t>Other predictors: </a:t>
            </a:r>
            <a:r>
              <a:rPr lang="en-US" i="1" dirty="0"/>
              <a:t>Year</a:t>
            </a:r>
            <a:r>
              <a:rPr lang="en-US" dirty="0"/>
              <a:t>, </a:t>
            </a:r>
            <a:r>
              <a:rPr lang="en-US" i="1" dirty="0"/>
              <a:t>Location</a:t>
            </a:r>
            <a:r>
              <a:rPr lang="en-US" dirty="0"/>
              <a:t>, </a:t>
            </a:r>
            <a:r>
              <a:rPr lang="en-US" i="1" dirty="0"/>
              <a:t>Bedroom#</a:t>
            </a:r>
            <a:r>
              <a:rPr lang="en-US" dirty="0"/>
              <a:t>, 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BB9C6DE6-6126-3F4B-AB2F-478FF5AA339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84325351"/>
                  </p:ext>
                </p:extLst>
              </p:nvPr>
            </p:nvGraphicFramePr>
            <p:xfrm>
              <a:off x="1603248" y="2744470"/>
              <a:ext cx="5559552" cy="206191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161288">
                      <a:extLst>
                        <a:ext uri="{9D8B030D-6E8A-4147-A177-3AD203B41FA5}">
                          <a16:colId xmlns:a16="http://schemas.microsoft.com/office/drawing/2014/main" val="2972388558"/>
                        </a:ext>
                      </a:extLst>
                    </a:gridCol>
                    <a:gridCol w="1161288">
                      <a:extLst>
                        <a:ext uri="{9D8B030D-6E8A-4147-A177-3AD203B41FA5}">
                          <a16:colId xmlns:a16="http://schemas.microsoft.com/office/drawing/2014/main" val="1747680984"/>
                        </a:ext>
                      </a:extLst>
                    </a:gridCol>
                    <a:gridCol w="1161288">
                      <a:extLst>
                        <a:ext uri="{9D8B030D-6E8A-4147-A177-3AD203B41FA5}">
                          <a16:colId xmlns:a16="http://schemas.microsoft.com/office/drawing/2014/main" val="3590440091"/>
                        </a:ext>
                      </a:extLst>
                    </a:gridCol>
                    <a:gridCol w="1161288">
                      <a:extLst>
                        <a:ext uri="{9D8B030D-6E8A-4147-A177-3AD203B41FA5}">
                          <a16:colId xmlns:a16="http://schemas.microsoft.com/office/drawing/2014/main" val="4214367406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403252668"/>
                        </a:ext>
                      </a:extLst>
                    </a:gridCol>
                  </a:tblGrid>
                  <a:tr h="377444">
                    <a:tc gridSpan="4"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Feature vector</a:t>
                          </a: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Label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508579533"/>
                      </a:ext>
                    </a:extLst>
                  </a:tr>
                  <a:tr h="37744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i="1">
                                        <a:latin typeface="Cambria Math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1800" i="1">
                                        <a:latin typeface="Cambria Math"/>
                                      </a:rPr>
                                      <m:t>1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824159783"/>
                      </a:ext>
                    </a:extLst>
                  </a:tr>
                  <a:tr h="37744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i="1">
                                        <a:latin typeface="Cambria Math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1800" i="1">
                                        <a:latin typeface="Cambria Math"/>
                                      </a:rPr>
                                      <m:t>2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909478570"/>
                      </a:ext>
                    </a:extLst>
                  </a:tr>
                  <a:tr h="37744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(3)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(3)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(3)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i="1">
                                        <a:latin typeface="Cambria Math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1800" i="1">
                                        <a:latin typeface="Cambria Math"/>
                                      </a:rPr>
                                      <m:t>3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564451402"/>
                      </a:ext>
                    </a:extLst>
                  </a:tr>
                  <a:tr h="37744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808063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BB9C6DE6-6126-3F4B-AB2F-478FF5AA339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84325351"/>
                  </p:ext>
                </p:extLst>
              </p:nvPr>
            </p:nvGraphicFramePr>
            <p:xfrm>
              <a:off x="1603248" y="2744470"/>
              <a:ext cx="5559552" cy="206191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161288">
                      <a:extLst>
                        <a:ext uri="{9D8B030D-6E8A-4147-A177-3AD203B41FA5}">
                          <a16:colId xmlns:a16="http://schemas.microsoft.com/office/drawing/2014/main" val="2972388558"/>
                        </a:ext>
                      </a:extLst>
                    </a:gridCol>
                    <a:gridCol w="1161288">
                      <a:extLst>
                        <a:ext uri="{9D8B030D-6E8A-4147-A177-3AD203B41FA5}">
                          <a16:colId xmlns:a16="http://schemas.microsoft.com/office/drawing/2014/main" val="1747680984"/>
                        </a:ext>
                      </a:extLst>
                    </a:gridCol>
                    <a:gridCol w="1161288">
                      <a:extLst>
                        <a:ext uri="{9D8B030D-6E8A-4147-A177-3AD203B41FA5}">
                          <a16:colId xmlns:a16="http://schemas.microsoft.com/office/drawing/2014/main" val="3590440091"/>
                        </a:ext>
                      </a:extLst>
                    </a:gridCol>
                    <a:gridCol w="1161288">
                      <a:extLst>
                        <a:ext uri="{9D8B030D-6E8A-4147-A177-3AD203B41FA5}">
                          <a16:colId xmlns:a16="http://schemas.microsoft.com/office/drawing/2014/main" val="4214367406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403252668"/>
                        </a:ext>
                      </a:extLst>
                    </a:gridCol>
                  </a:tblGrid>
                  <a:tr h="377444">
                    <a:tc gridSpan="4"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Feature vector</a:t>
                          </a: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Label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508579533"/>
                      </a:ext>
                    </a:extLst>
                  </a:tr>
                  <a:tr h="43567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0000" t="-94118" r="-278261" b="-3058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02198" t="-94118" r="-181319" b="-3058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98913" t="-94118" r="-79348" b="-3058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509722" t="-94118" r="-1389" b="-30588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24159783"/>
                      </a:ext>
                    </a:extLst>
                  </a:tr>
                  <a:tr h="43567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0000" t="-188571" r="-278261" b="-19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02198" t="-188571" r="-181319" b="-19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98913" t="-188571" r="-79348" b="-19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509722" t="-188571" r="-1389" b="-19714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09478570"/>
                      </a:ext>
                    </a:extLst>
                  </a:tr>
                  <a:tr h="43567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0000" t="-297059" r="-278261" b="-1029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02198" t="-297059" r="-181319" b="-1029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98913" t="-297059" r="-79348" b="-1029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509722" t="-297059" r="-1389" b="-10294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64451402"/>
                      </a:ext>
                    </a:extLst>
                  </a:tr>
                  <a:tr h="37744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8080634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A47B1801-4785-EA41-B8B8-8F2049D68B48}"/>
              </a:ext>
            </a:extLst>
          </p:cNvPr>
          <p:cNvSpPr txBox="1"/>
          <p:nvPr/>
        </p:nvSpPr>
        <p:spPr>
          <a:xfrm>
            <a:off x="342967" y="4876800"/>
            <a:ext cx="12602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Associated </a:t>
            </a:r>
          </a:p>
          <a:p>
            <a:r>
              <a:rPr lang="en-US" dirty="0"/>
              <a:t>parameters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3D63643-19B2-A34E-A179-1852805742D5}"/>
                  </a:ext>
                </a:extLst>
              </p:cNvPr>
              <p:cNvSpPr txBox="1"/>
              <p:nvPr/>
            </p:nvSpPr>
            <p:spPr>
              <a:xfrm>
                <a:off x="1981200" y="5015299"/>
                <a:ext cx="47782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3D63643-19B2-A34E-A179-1852805742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1200" y="5015299"/>
                <a:ext cx="477823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1450A24-AF6D-ED4B-9841-D682081A214B}"/>
                  </a:ext>
                </a:extLst>
              </p:cNvPr>
              <p:cNvSpPr txBox="1"/>
              <p:nvPr/>
            </p:nvSpPr>
            <p:spPr>
              <a:xfrm>
                <a:off x="3124200" y="5015299"/>
                <a:ext cx="4725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1450A24-AF6D-ED4B-9841-D682081A21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4200" y="5015299"/>
                <a:ext cx="472501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102D5BB-DF3A-CD42-B1F8-B73FB186C15F}"/>
                  </a:ext>
                </a:extLst>
              </p:cNvPr>
              <p:cNvSpPr txBox="1"/>
              <p:nvPr/>
            </p:nvSpPr>
            <p:spPr>
              <a:xfrm>
                <a:off x="4267200" y="5015299"/>
                <a:ext cx="47782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102D5BB-DF3A-CD42-B1F8-B73FB186C1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7200" y="5015299"/>
                <a:ext cx="47782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4738C74-34A4-3646-A52D-80E3A8952121}"/>
                  </a:ext>
                </a:extLst>
              </p:cNvPr>
              <p:cNvSpPr txBox="1"/>
              <p:nvPr/>
            </p:nvSpPr>
            <p:spPr>
              <a:xfrm>
                <a:off x="5410200" y="5015299"/>
                <a:ext cx="47782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4738C74-34A4-3646-A52D-80E3A89521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0200" y="5015299"/>
                <a:ext cx="477823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2450094-1BB2-EF45-95AA-9A145B4CC721}"/>
                  </a:ext>
                </a:extLst>
              </p:cNvPr>
              <p:cNvSpPr txBox="1"/>
              <p:nvPr/>
            </p:nvSpPr>
            <p:spPr>
              <a:xfrm>
                <a:off x="1981200" y="5638800"/>
                <a:ext cx="47782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2450094-1BB2-EF45-95AA-9A145B4CC7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1200" y="5638800"/>
                <a:ext cx="477823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5E639DB-CC61-9242-A517-9B459A45B541}"/>
                  </a:ext>
                </a:extLst>
              </p:cNvPr>
              <p:cNvSpPr txBox="1"/>
              <p:nvPr/>
            </p:nvSpPr>
            <p:spPr>
              <a:xfrm>
                <a:off x="3124200" y="5638800"/>
                <a:ext cx="6957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5E639DB-CC61-9242-A517-9B459A45B5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4200" y="5638800"/>
                <a:ext cx="695703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AE605C2-32F4-FF4F-9FA1-D5AF149A2812}"/>
                  </a:ext>
                </a:extLst>
              </p:cNvPr>
              <p:cNvSpPr txBox="1"/>
              <p:nvPr/>
            </p:nvSpPr>
            <p:spPr>
              <a:xfrm>
                <a:off x="4267200" y="5638800"/>
                <a:ext cx="7063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AE605C2-32F4-FF4F-9FA1-D5AF149A28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7200" y="5638800"/>
                <a:ext cx="706347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8D62EA3-3934-1A4D-9B56-EB679ED770F2}"/>
                  </a:ext>
                </a:extLst>
              </p:cNvPr>
              <p:cNvSpPr txBox="1"/>
              <p:nvPr/>
            </p:nvSpPr>
            <p:spPr>
              <a:xfrm>
                <a:off x="5410200" y="5638800"/>
                <a:ext cx="7063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8D62EA3-3934-1A4D-9B56-EB679ED770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0200" y="5638800"/>
                <a:ext cx="706347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6EA23C3-CF94-7949-9172-8108E9EEF88A}"/>
                  </a:ext>
                </a:extLst>
              </p:cNvPr>
              <p:cNvSpPr txBox="1"/>
              <p:nvPr/>
            </p:nvSpPr>
            <p:spPr>
              <a:xfrm>
                <a:off x="6548437" y="5638800"/>
                <a:ext cx="3826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6EA23C3-CF94-7949-9172-8108E9EEF8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8437" y="5638800"/>
                <a:ext cx="382605" cy="369332"/>
              </a:xfrm>
              <a:prstGeom prst="rect">
                <a:avLst/>
              </a:prstGeom>
              <a:blipFill>
                <a:blip r:embed="rId11"/>
                <a:stretch>
                  <a:fillRect b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5F96A426-E4A0-104C-A3D6-B1D54D0DA9DB}"/>
              </a:ext>
            </a:extLst>
          </p:cNvPr>
          <p:cNvSpPr txBox="1"/>
          <p:nvPr/>
        </p:nvSpPr>
        <p:spPr>
          <a:xfrm>
            <a:off x="2635375" y="5638800"/>
            <a:ext cx="312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+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4661846-3C7F-8847-918A-50502E5F7074}"/>
              </a:ext>
            </a:extLst>
          </p:cNvPr>
          <p:cNvSpPr txBox="1"/>
          <p:nvPr/>
        </p:nvSpPr>
        <p:spPr>
          <a:xfrm>
            <a:off x="3887315" y="5638800"/>
            <a:ext cx="312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+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5D5D6BC-F2F7-1746-9666-7881AD2A1ADE}"/>
              </a:ext>
            </a:extLst>
          </p:cNvPr>
          <p:cNvSpPr txBox="1"/>
          <p:nvPr/>
        </p:nvSpPr>
        <p:spPr>
          <a:xfrm>
            <a:off x="5040612" y="5638172"/>
            <a:ext cx="312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+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25B45A3-DA17-C941-8F01-4E1D34C47BC0}"/>
              </a:ext>
            </a:extLst>
          </p:cNvPr>
          <p:cNvSpPr txBox="1"/>
          <p:nvPr/>
        </p:nvSpPr>
        <p:spPr>
          <a:xfrm>
            <a:off x="6178848" y="5638172"/>
            <a:ext cx="394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16731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410A37-0529-D544-B0F3-9BEDDD926A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Extended to multiple features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DBB322F-21E3-FA48-B40D-343CEA2FEE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Fall 2018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23A6AE-1AE4-7446-9829-516D4DF20E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Learning, SDSU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90B898-6FA1-4341-9422-592464B4D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5E5EC-DA74-4BEB-88AD-2C8A9185000E}" type="slidenum">
              <a:rPr lang="en-US" smtClean="0"/>
              <a:t>23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9277F87-06C4-9F4F-B041-256E34F8334E}"/>
              </a:ext>
            </a:extLst>
          </p:cNvPr>
          <p:cNvGrpSpPr/>
          <p:nvPr/>
        </p:nvGrpSpPr>
        <p:grpSpPr>
          <a:xfrm>
            <a:off x="536448" y="2006263"/>
            <a:ext cx="8150352" cy="3200400"/>
            <a:chOff x="838200" y="3124200"/>
            <a:chExt cx="8150352" cy="3200400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3921EBF3-82FD-4343-9536-A5E1CAAD7A61}"/>
                </a:ext>
              </a:extLst>
            </p:cNvPr>
            <p:cNvGrpSpPr/>
            <p:nvPr/>
          </p:nvGrpSpPr>
          <p:grpSpPr>
            <a:xfrm>
              <a:off x="838200" y="3124200"/>
              <a:ext cx="5486400" cy="3200400"/>
              <a:chOff x="838200" y="3124200"/>
              <a:chExt cx="5486400" cy="3200400"/>
            </a:xfrm>
          </p:grpSpPr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33F0BC81-1734-1243-B0EB-195E15C6785C}"/>
                  </a:ext>
                </a:extLst>
              </p:cNvPr>
              <p:cNvSpPr/>
              <p:nvPr/>
            </p:nvSpPr>
            <p:spPr>
              <a:xfrm>
                <a:off x="838200" y="3124200"/>
                <a:ext cx="2971800" cy="3200400"/>
              </a:xfrm>
              <a:prstGeom prst="rect">
                <a:avLst/>
              </a:prstGeom>
              <a:noFill/>
              <a:ln w="28575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8ABD46BB-CDAF-1C44-BFC9-0BCFCA8D15A8}"/>
                  </a:ext>
                </a:extLst>
              </p:cNvPr>
              <p:cNvSpPr/>
              <p:nvPr/>
            </p:nvSpPr>
            <p:spPr>
              <a:xfrm>
                <a:off x="1066800" y="3276600"/>
                <a:ext cx="685800" cy="457200"/>
              </a:xfrm>
              <a:prstGeom prst="rect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Data</a:t>
                </a:r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5412DF9C-E4AD-FF45-A646-DA6CA405E629}"/>
                  </a:ext>
                </a:extLst>
              </p:cNvPr>
              <p:cNvSpPr/>
              <p:nvPr/>
            </p:nvSpPr>
            <p:spPr>
              <a:xfrm>
                <a:off x="1066800" y="3886200"/>
                <a:ext cx="685800" cy="457200"/>
              </a:xfrm>
              <a:prstGeom prst="rect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Data</a:t>
                </a:r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664DC2BE-BB8E-0044-AC71-F240CB50844D}"/>
                  </a:ext>
                </a:extLst>
              </p:cNvPr>
              <p:cNvSpPr/>
              <p:nvPr/>
            </p:nvSpPr>
            <p:spPr>
              <a:xfrm>
                <a:off x="1066800" y="4495800"/>
                <a:ext cx="685800" cy="457200"/>
              </a:xfrm>
              <a:prstGeom prst="rect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Data</a:t>
                </a:r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B37C4224-0026-8145-9BE6-A5A46CDC2177}"/>
                  </a:ext>
                </a:extLst>
              </p:cNvPr>
              <p:cNvSpPr/>
              <p:nvPr/>
            </p:nvSpPr>
            <p:spPr>
              <a:xfrm>
                <a:off x="1066800" y="5105400"/>
                <a:ext cx="685800" cy="457200"/>
              </a:xfrm>
              <a:prstGeom prst="rect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Data</a:t>
                </a:r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CD515519-231D-1443-B390-B7BA9EEFAF17}"/>
                  </a:ext>
                </a:extLst>
              </p:cNvPr>
              <p:cNvSpPr/>
              <p:nvPr/>
            </p:nvSpPr>
            <p:spPr>
              <a:xfrm>
                <a:off x="1066800" y="5715000"/>
                <a:ext cx="685800" cy="457200"/>
              </a:xfrm>
              <a:prstGeom prst="rect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Data</a:t>
                </a:r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49E01754-6B87-B545-BE8F-ADB3765DA195}"/>
                  </a:ext>
                </a:extLst>
              </p:cNvPr>
              <p:cNvSpPr/>
              <p:nvPr/>
            </p:nvSpPr>
            <p:spPr>
              <a:xfrm>
                <a:off x="1981200" y="3276600"/>
                <a:ext cx="685800" cy="457200"/>
              </a:xfrm>
              <a:prstGeom prst="rect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Data</a:t>
                </a:r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1C8F7985-924E-4742-84B0-F5798612B828}"/>
                  </a:ext>
                </a:extLst>
              </p:cNvPr>
              <p:cNvSpPr/>
              <p:nvPr/>
            </p:nvSpPr>
            <p:spPr>
              <a:xfrm>
                <a:off x="1981200" y="3886200"/>
                <a:ext cx="685800" cy="457200"/>
              </a:xfrm>
              <a:prstGeom prst="rect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Data</a:t>
                </a:r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313515FE-7E18-1842-B205-D22CBC0949E7}"/>
                  </a:ext>
                </a:extLst>
              </p:cNvPr>
              <p:cNvSpPr/>
              <p:nvPr/>
            </p:nvSpPr>
            <p:spPr>
              <a:xfrm>
                <a:off x="1981200" y="4495800"/>
                <a:ext cx="685800" cy="457200"/>
              </a:xfrm>
              <a:prstGeom prst="rect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Data</a:t>
                </a:r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52199321-1886-3545-ADC2-9671DD54AEB4}"/>
                  </a:ext>
                </a:extLst>
              </p:cNvPr>
              <p:cNvSpPr/>
              <p:nvPr/>
            </p:nvSpPr>
            <p:spPr>
              <a:xfrm>
                <a:off x="1981200" y="5105400"/>
                <a:ext cx="685800" cy="457200"/>
              </a:xfrm>
              <a:prstGeom prst="rect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Data</a:t>
                </a:r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A53CB282-01D7-2047-B0DE-64B2284425E6}"/>
                  </a:ext>
                </a:extLst>
              </p:cNvPr>
              <p:cNvSpPr/>
              <p:nvPr/>
            </p:nvSpPr>
            <p:spPr>
              <a:xfrm>
                <a:off x="1981200" y="5715000"/>
                <a:ext cx="685800" cy="457200"/>
              </a:xfrm>
              <a:prstGeom prst="rect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Data</a:t>
                </a:r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F573AC88-B4CD-E746-B830-768B4D09CFE5}"/>
                  </a:ext>
                </a:extLst>
              </p:cNvPr>
              <p:cNvSpPr/>
              <p:nvPr/>
            </p:nvSpPr>
            <p:spPr>
              <a:xfrm>
                <a:off x="2857500" y="3276600"/>
                <a:ext cx="685800" cy="457200"/>
              </a:xfrm>
              <a:prstGeom prst="rect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Data</a:t>
                </a:r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CDFF8C1A-EAF1-1543-B426-CE98BC580330}"/>
                  </a:ext>
                </a:extLst>
              </p:cNvPr>
              <p:cNvSpPr/>
              <p:nvPr/>
            </p:nvSpPr>
            <p:spPr>
              <a:xfrm>
                <a:off x="2857500" y="3886200"/>
                <a:ext cx="685800" cy="457200"/>
              </a:xfrm>
              <a:prstGeom prst="rect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Data</a:t>
                </a:r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72738399-4D66-B64D-B20B-2AAAA3596319}"/>
                  </a:ext>
                </a:extLst>
              </p:cNvPr>
              <p:cNvSpPr/>
              <p:nvPr/>
            </p:nvSpPr>
            <p:spPr>
              <a:xfrm>
                <a:off x="2857500" y="4495800"/>
                <a:ext cx="685800" cy="457200"/>
              </a:xfrm>
              <a:prstGeom prst="rect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Data</a:t>
                </a:r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0F71CABF-E6EF-2D4C-98A5-E5B337A60E4A}"/>
                  </a:ext>
                </a:extLst>
              </p:cNvPr>
              <p:cNvSpPr/>
              <p:nvPr/>
            </p:nvSpPr>
            <p:spPr>
              <a:xfrm>
                <a:off x="2857500" y="5105400"/>
                <a:ext cx="685800" cy="457200"/>
              </a:xfrm>
              <a:prstGeom prst="rect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Data</a:t>
                </a:r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113D09C1-3243-9A4E-A82D-DB19F1DFBD7C}"/>
                  </a:ext>
                </a:extLst>
              </p:cNvPr>
              <p:cNvSpPr/>
              <p:nvPr/>
            </p:nvSpPr>
            <p:spPr>
              <a:xfrm>
                <a:off x="2857500" y="5715000"/>
                <a:ext cx="685800" cy="457200"/>
              </a:xfrm>
              <a:prstGeom prst="rect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Data</a:t>
                </a:r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A71BCE75-5570-C140-BDE4-EF3B0894D236}"/>
                  </a:ext>
                </a:extLst>
              </p:cNvPr>
              <p:cNvSpPr/>
              <p:nvPr/>
            </p:nvSpPr>
            <p:spPr>
              <a:xfrm>
                <a:off x="4495800" y="3886200"/>
                <a:ext cx="1828800" cy="1673612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6" name="TextBox 45">
                    <a:extLst>
                      <a:ext uri="{FF2B5EF4-FFF2-40B4-BE49-F238E27FC236}">
                        <a16:creationId xmlns:a16="http://schemas.microsoft.com/office/drawing/2014/main" id="{C83281F5-B320-8943-AF96-DE69EA8CE8CB}"/>
                      </a:ext>
                    </a:extLst>
                  </p:cNvPr>
                  <p:cNvSpPr txBox="1"/>
                  <p:nvPr/>
                </p:nvSpPr>
                <p:spPr>
                  <a:xfrm>
                    <a:off x="4724400" y="3948858"/>
                    <a:ext cx="1292352" cy="16109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f>
                                    <m:fPr>
                                      <m:type m:val="noBar"/>
                                      <m:ctrlPr>
                                        <a:rPr lang="en-US" sz="2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sz="24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sz="24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eqArr>
                            </m:e>
                          </m:d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46" name="TextBox 45">
                    <a:extLst>
                      <a:ext uri="{FF2B5EF4-FFF2-40B4-BE49-F238E27FC236}">
                        <a16:creationId xmlns:a16="http://schemas.microsoft.com/office/drawing/2014/main" id="{C83281F5-B320-8943-AF96-DE69EA8CE8C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24400" y="3948858"/>
                    <a:ext cx="1292352" cy="1610954"/>
                  </a:xfrm>
                  <a:prstGeom prst="rect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34B97B00-F078-A94A-8427-88B1BE9EE473}"/>
                </a:ext>
              </a:extLst>
            </p:cNvPr>
            <p:cNvGrpSpPr/>
            <p:nvPr/>
          </p:nvGrpSpPr>
          <p:grpSpPr>
            <a:xfrm>
              <a:off x="990600" y="3200400"/>
              <a:ext cx="3505200" cy="1522606"/>
              <a:chOff x="990600" y="3200400"/>
              <a:chExt cx="3505200" cy="1522606"/>
            </a:xfrm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2B685541-BE9A-8642-BCE9-E6D6643A585F}"/>
                  </a:ext>
                </a:extLst>
              </p:cNvPr>
              <p:cNvSpPr/>
              <p:nvPr/>
            </p:nvSpPr>
            <p:spPr>
              <a:xfrm>
                <a:off x="990600" y="3200400"/>
                <a:ext cx="838200" cy="60960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0A790163-6E95-424B-AC6E-375DFA09D689}"/>
                  </a:ext>
                </a:extLst>
              </p:cNvPr>
              <p:cNvCxnSpPr>
                <a:cxnSpLocks/>
                <a:stCxn id="27" idx="3"/>
                <a:endCxn id="45" idx="1"/>
              </p:cNvCxnSpPr>
              <p:nvPr/>
            </p:nvCxnSpPr>
            <p:spPr>
              <a:xfrm>
                <a:off x="1828800" y="3505200"/>
                <a:ext cx="2667000" cy="1217806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CBB3C8CF-DC97-6B4C-9707-64E239A30B0A}"/>
                </a:ext>
              </a:extLst>
            </p:cNvPr>
            <p:cNvGrpSpPr/>
            <p:nvPr/>
          </p:nvGrpSpPr>
          <p:grpSpPr>
            <a:xfrm>
              <a:off x="990600" y="3810000"/>
              <a:ext cx="3505200" cy="913006"/>
              <a:chOff x="990600" y="3810000"/>
              <a:chExt cx="3505200" cy="913006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C6B81368-AB98-684F-A251-EE8084637A4F}"/>
                  </a:ext>
                </a:extLst>
              </p:cNvPr>
              <p:cNvSpPr/>
              <p:nvPr/>
            </p:nvSpPr>
            <p:spPr>
              <a:xfrm>
                <a:off x="990600" y="3810000"/>
                <a:ext cx="838200" cy="60960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21D7406D-BF82-264A-B0F3-479EDB008DFE}"/>
                  </a:ext>
                </a:extLst>
              </p:cNvPr>
              <p:cNvCxnSpPr>
                <a:cxnSpLocks/>
                <a:stCxn id="25" idx="3"/>
                <a:endCxn id="45" idx="1"/>
              </p:cNvCxnSpPr>
              <p:nvPr/>
            </p:nvCxnSpPr>
            <p:spPr>
              <a:xfrm>
                <a:off x="1828800" y="4114800"/>
                <a:ext cx="2667000" cy="608206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A144FED-B3CD-B742-9C3C-71486B4E00BC}"/>
                </a:ext>
              </a:extLst>
            </p:cNvPr>
            <p:cNvGrpSpPr/>
            <p:nvPr/>
          </p:nvGrpSpPr>
          <p:grpSpPr>
            <a:xfrm>
              <a:off x="990600" y="4419600"/>
              <a:ext cx="3505200" cy="609600"/>
              <a:chOff x="990600" y="4419600"/>
              <a:chExt cx="3505200" cy="609600"/>
            </a:xfrm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602277FF-47D3-6748-BA0C-EA64C2EDF89D}"/>
                  </a:ext>
                </a:extLst>
              </p:cNvPr>
              <p:cNvSpPr/>
              <p:nvPr/>
            </p:nvSpPr>
            <p:spPr>
              <a:xfrm>
                <a:off x="990600" y="4419600"/>
                <a:ext cx="838200" cy="60960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E96549B4-F477-914F-98F4-C57BE256B97F}"/>
                  </a:ext>
                </a:extLst>
              </p:cNvPr>
              <p:cNvCxnSpPr>
                <a:cxnSpLocks/>
                <a:stCxn id="23" idx="3"/>
                <a:endCxn id="45" idx="1"/>
              </p:cNvCxnSpPr>
              <p:nvPr/>
            </p:nvCxnSpPr>
            <p:spPr>
              <a:xfrm flipV="1">
                <a:off x="1828800" y="4723006"/>
                <a:ext cx="2667000" cy="1394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E40869BA-8F22-B74A-9401-06BF12426A12}"/>
                </a:ext>
              </a:extLst>
            </p:cNvPr>
            <p:cNvGrpSpPr/>
            <p:nvPr/>
          </p:nvGrpSpPr>
          <p:grpSpPr>
            <a:xfrm>
              <a:off x="990600" y="4723006"/>
              <a:ext cx="3505200" cy="915794"/>
              <a:chOff x="990600" y="4723006"/>
              <a:chExt cx="3505200" cy="915794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07ECE674-7972-F049-81CD-31D748048D15}"/>
                  </a:ext>
                </a:extLst>
              </p:cNvPr>
              <p:cNvSpPr/>
              <p:nvPr/>
            </p:nvSpPr>
            <p:spPr>
              <a:xfrm>
                <a:off x="990600" y="5029200"/>
                <a:ext cx="838200" cy="60960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721FEF7C-6EC3-7244-940B-22F80C782431}"/>
                  </a:ext>
                </a:extLst>
              </p:cNvPr>
              <p:cNvCxnSpPr>
                <a:cxnSpLocks/>
                <a:stCxn id="21" idx="3"/>
                <a:endCxn id="45" idx="1"/>
              </p:cNvCxnSpPr>
              <p:nvPr/>
            </p:nvCxnSpPr>
            <p:spPr>
              <a:xfrm flipV="1">
                <a:off x="1828800" y="4723006"/>
                <a:ext cx="2667000" cy="610994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AA8496E1-731E-5145-BA64-0C5166AB03A3}"/>
                </a:ext>
              </a:extLst>
            </p:cNvPr>
            <p:cNvGrpSpPr/>
            <p:nvPr/>
          </p:nvGrpSpPr>
          <p:grpSpPr>
            <a:xfrm>
              <a:off x="990600" y="4723006"/>
              <a:ext cx="3505200" cy="1525394"/>
              <a:chOff x="990600" y="4723006"/>
              <a:chExt cx="3505200" cy="1525394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72C5912B-803F-9D41-B986-1CB8D606861B}"/>
                  </a:ext>
                </a:extLst>
              </p:cNvPr>
              <p:cNvSpPr/>
              <p:nvPr/>
            </p:nvSpPr>
            <p:spPr>
              <a:xfrm>
                <a:off x="990600" y="5638800"/>
                <a:ext cx="838200" cy="60960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34E2E2DD-A79F-EA44-A99E-10F5915B36B1}"/>
                  </a:ext>
                </a:extLst>
              </p:cNvPr>
              <p:cNvCxnSpPr>
                <a:cxnSpLocks/>
                <a:stCxn id="19" idx="3"/>
                <a:endCxn id="45" idx="1"/>
              </p:cNvCxnSpPr>
              <p:nvPr/>
            </p:nvCxnSpPr>
            <p:spPr>
              <a:xfrm flipV="1">
                <a:off x="1828800" y="4723006"/>
                <a:ext cx="2667000" cy="1220594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88BC241-6F03-2841-BCA7-FED7B4ACA37D}"/>
                </a:ext>
              </a:extLst>
            </p:cNvPr>
            <p:cNvSpPr txBox="1"/>
            <p:nvPr/>
          </p:nvSpPr>
          <p:spPr>
            <a:xfrm>
              <a:off x="3886200" y="3276600"/>
              <a:ext cx="25146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Learning/training</a:t>
              </a: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AC62B2DC-DA3F-144D-B5FC-0D5FA6BE783D}"/>
                </a:ext>
              </a:extLst>
            </p:cNvPr>
            <p:cNvGrpSpPr/>
            <p:nvPr/>
          </p:nvGrpSpPr>
          <p:grpSpPr>
            <a:xfrm>
              <a:off x="6324600" y="3126732"/>
              <a:ext cx="2663952" cy="1968163"/>
              <a:chOff x="6324600" y="3126732"/>
              <a:chExt cx="2663952" cy="1968163"/>
            </a:xfrm>
          </p:grpSpPr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EB1BF41A-263C-244E-AC50-873041E532E4}"/>
                  </a:ext>
                </a:extLst>
              </p:cNvPr>
              <p:cNvCxnSpPr>
                <a:cxnSpLocks/>
                <a:stCxn id="45" idx="3"/>
                <a:endCxn id="18" idx="1"/>
              </p:cNvCxnSpPr>
              <p:nvPr/>
            </p:nvCxnSpPr>
            <p:spPr>
              <a:xfrm flipV="1">
                <a:off x="6324600" y="4713895"/>
                <a:ext cx="1066800" cy="9111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134A412-3DE1-3143-88F2-55D3D187EF98}"/>
                  </a:ext>
                </a:extLst>
              </p:cNvPr>
              <p:cNvSpPr txBox="1"/>
              <p:nvPr/>
            </p:nvSpPr>
            <p:spPr>
              <a:xfrm>
                <a:off x="7140702" y="3126732"/>
                <a:ext cx="1847850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Tasks:</a:t>
                </a:r>
              </a:p>
              <a:p>
                <a:r>
                  <a:rPr lang="en-US" i="1" dirty="0"/>
                  <a:t>Predict spam/not, housing price etc.</a:t>
                </a:r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663E4A27-D68E-8B49-94BB-C7F27C9F6C46}"/>
                  </a:ext>
                </a:extLst>
              </p:cNvPr>
              <p:cNvSpPr/>
              <p:nvPr/>
            </p:nvSpPr>
            <p:spPr>
              <a:xfrm>
                <a:off x="7391400" y="4332895"/>
                <a:ext cx="1295400" cy="762000"/>
              </a:xfrm>
              <a:prstGeom prst="rect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New data</a:t>
                </a:r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190FF987-A8C3-F14C-B05F-BDB4896D9756}"/>
                  </a:ext>
                </a:extLst>
              </p:cNvPr>
              <p:cNvSpPr txBox="1"/>
              <p:nvPr/>
            </p:nvSpPr>
            <p:spPr>
              <a:xfrm>
                <a:off x="4194048" y="4724400"/>
                <a:ext cx="3425952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Multiple linear regression</a:t>
                </a:r>
              </a:p>
              <a:p>
                <a:r>
                  <a:rPr lang="en-US" sz="2400" dirty="0"/>
                  <a:t>w</a:t>
                </a:r>
                <a:r>
                  <a:rPr lang="en-US" sz="2400" b="0" dirty="0"/>
                  <a:t>ith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sz="2400" dirty="0"/>
                  <a:t> parameters</a:t>
                </a: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190FF987-A8C3-F14C-B05F-BDB4896D97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4048" y="4724400"/>
                <a:ext cx="3425952" cy="830997"/>
              </a:xfrm>
              <a:prstGeom prst="rect">
                <a:avLst/>
              </a:prstGeom>
              <a:blipFill>
                <a:blip r:embed="rId3"/>
                <a:stretch>
                  <a:fillRect l="-2583" t="-6154" b="-16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737888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5FD93-38F7-F14E-938E-1E3A5CFDD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linear regression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EAB1F42-A85A-2146-88EF-2BE20A9BCC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Fall 2018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D8FFE7-838A-2F4B-BDFE-1FDC86C58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Learning, SDSU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D8AFEA-6BA0-BC4B-9E2E-226A1B3A35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5E5EC-DA74-4BEB-88AD-2C8A9185000E}" type="slidenum">
              <a:rPr lang="en-US" smtClean="0"/>
              <a:t>24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CCE1315A-53F7-6144-802A-2EA174C3068B}"/>
                  </a:ext>
                </a:extLst>
              </p:cNvPr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en-US" dirty="0"/>
                  <a:t>Goal: Learn a function that maps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.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Predicted value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Cost function</a:t>
                </a:r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CCE1315A-53F7-6144-802A-2EA174C3068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772" t="-17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296F23E-352A-9E4F-999C-9A55ED36AF8C}"/>
                  </a:ext>
                </a:extLst>
              </p:cNvPr>
              <p:cNvSpPr/>
              <p:nvPr/>
            </p:nvSpPr>
            <p:spPr>
              <a:xfrm>
                <a:off x="2166721" y="1828800"/>
                <a:ext cx="496905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i="1" smtClean="0">
                          <a:latin typeface="Cambria Math"/>
                        </a:rPr>
                        <m:t>𝑦</m:t>
                      </m:r>
                      <m:r>
                        <a:rPr kumimoji="1" lang="en-US" altLang="zh-CN" sz="240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i="1">
                              <a:latin typeface="Cambria Math"/>
                            </a:rPr>
                            <m:t>𝑓</m:t>
                          </m:r>
                        </m:e>
                        <m:sub>
                          <m:r>
                            <a:rPr kumimoji="1" lang="en-US" altLang="zh-CN" sz="2400" i="1">
                              <a:latin typeface="Cambria Math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kumimoji="1" lang="en-US" altLang="zh-CN" sz="24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i="1">
                              <a:latin typeface="Cambria Math"/>
                            </a:rPr>
                            <m:t>𝜃</m:t>
                          </m:r>
                        </m:e>
                        <m:sub>
                          <m:r>
                            <a:rPr kumimoji="1" lang="en-US" altLang="zh-CN" sz="2400" i="1"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kumimoji="1" lang="en-US" altLang="zh-CN" sz="2400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i="1">
                              <a:latin typeface="Cambria Math"/>
                            </a:rPr>
                            <m:t>𝜃</m:t>
                          </m:r>
                        </m:e>
                        <m:sub>
                          <m:r>
                            <a:rPr kumimoji="1" lang="en-US" altLang="zh-CN" sz="2400" i="1">
                              <a:latin typeface="Cambria Math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kumimoji="1"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⋯+</m:t>
                      </m:r>
                      <m:sSub>
                        <m:sSub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296F23E-352A-9E4F-999C-9A55ED36AF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6721" y="1828800"/>
                <a:ext cx="4969053" cy="461665"/>
              </a:xfrm>
              <a:prstGeom prst="rect">
                <a:avLst/>
              </a:prstGeom>
              <a:blipFill>
                <a:blip r:embed="rId3"/>
                <a:stretch>
                  <a:fillRect t="-22222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38253377-0261-7C4E-92BC-3CCF6F0A8943}"/>
                  </a:ext>
                </a:extLst>
              </p:cNvPr>
              <p:cNvSpPr/>
              <p:nvPr/>
            </p:nvSpPr>
            <p:spPr>
              <a:xfrm>
                <a:off x="1783041" y="3175314"/>
                <a:ext cx="5762283" cy="5584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i="1">
                              <a:latin typeface="Cambria Math"/>
                            </a:rPr>
                            <m:t>𝜃</m:t>
                          </m:r>
                        </m:e>
                        <m:sub>
                          <m:r>
                            <a:rPr kumimoji="1" lang="en-US" altLang="zh-CN" sz="2400" i="1">
                              <a:latin typeface="Cambria Math"/>
                            </a:rPr>
                            <m:t>1</m:t>
                          </m:r>
                        </m:sub>
                      </m:sSub>
                      <m:sSubSup>
                        <m:sSubSupPr>
                          <m:ctrlPr>
                            <a:rPr kumimoji="1"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⋯+</m:t>
                      </m:r>
                      <m:sSub>
                        <m:sSub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Sup>
                        <m:sSubSupPr>
                          <m:ctrlPr>
                            <a:rPr kumimoji="1" lang="en-US" altLang="zh-CN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38253377-0261-7C4E-92BC-3CCF6F0A89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3041" y="3175314"/>
                <a:ext cx="5762283" cy="558486"/>
              </a:xfrm>
              <a:prstGeom prst="rect">
                <a:avLst/>
              </a:prstGeom>
              <a:blipFill>
                <a:blip r:embed="rId4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6C31C385-4E4E-F142-A872-955F406455A8}"/>
                  </a:ext>
                </a:extLst>
              </p:cNvPr>
              <p:cNvSpPr/>
              <p:nvPr/>
            </p:nvSpPr>
            <p:spPr>
              <a:xfrm>
                <a:off x="990600" y="4618649"/>
                <a:ext cx="8001000" cy="98854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</m:t>
                          </m:r>
                          <m:sSub>
                            <m:sSubPr>
                              <m:ctrlPr>
                                <a:rPr kumimoji="1"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kumimoji="1"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latin typeface="Cambria Math"/>
                            </a:rPr>
                            <m:t>2</m:t>
                          </m:r>
                          <m:r>
                            <a:rPr lang="en-US" sz="2400" i="1">
                              <a:latin typeface="Cambria Math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  <m:r>
                                    <a:rPr lang="en-US" sz="2400" i="1">
                                      <a:latin typeface="Cambria Math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Sup>
                                    <m:sSubSupPr>
                                      <m:ctrlPr>
                                        <a:rPr kumimoji="1"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kumimoji="1"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zh-CN" sz="24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d>
                                        <m:dPr>
                                          <m:ctrlPr>
                                            <a:rPr kumimoji="1"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kumimoji="1"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bSup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kumimoji="1"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⋯</m:t>
                                  </m:r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kumimoji="1" lang="en-US" altLang="zh-CN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kumimoji="1" lang="en-US" altLang="zh-CN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sSubSup>
                                    <m:sSubSupPr>
                                      <m:ctrlPr>
                                        <a:rPr kumimoji="1" lang="en-US" altLang="zh-CN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kumimoji="1" lang="en-US" altLang="zh-CN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zh-CN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  <m:sup>
                                      <m:r>
                                        <a:rPr kumimoji="1" lang="en-US" altLang="zh-CN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kumimoji="1" lang="en-US" altLang="zh-CN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kumimoji="1" lang="en-US" altLang="zh-CN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4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6C31C385-4E4E-F142-A872-955F406455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600" y="4618649"/>
                <a:ext cx="8001000" cy="988540"/>
              </a:xfrm>
              <a:prstGeom prst="rect">
                <a:avLst/>
              </a:prstGeom>
              <a:blipFill>
                <a:blip r:embed="rId5"/>
                <a:stretch>
                  <a:fillRect t="-129114" b="-1784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36727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BF3625-0A45-3A46-AB2D-BAF044475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Matrix representations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2E02D2-0C02-274E-A33F-A146AA51B9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Fall 2018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9889C4-01B5-3A46-8C0B-2C192E8F5F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Learning, SDSU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FEC21B-B11B-8C48-9AAF-47BA731173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5E5EC-DA74-4BEB-88AD-2C8A9185000E}" type="slidenum">
              <a:rPr lang="en-US" smtClean="0"/>
              <a:t>25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C4808A67-F747-2F42-919D-EA2FBED193E0}"/>
                  </a:ext>
                </a:extLst>
              </p:cNvPr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en-US" dirty="0"/>
                  <a:t>Data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+1)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×1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Model parameters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+1)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C4808A67-F747-2F42-919D-EA2FBED193E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772" t="-12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450C6D5C-00A4-C04D-B52A-90FA0A8A15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2080895"/>
            <a:ext cx="4566740" cy="184032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2D1B023-A884-4A44-82A8-9CD24B8D0F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1143" y="4780478"/>
            <a:ext cx="1250950" cy="157587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6DB3C50-8D2D-1648-834E-BFC13EEE09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5027" y="2171322"/>
            <a:ext cx="1467783" cy="1562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561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CB459D-368C-404B-9963-5E910604E3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Matrix representations (cont.)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4AC8222-3DE5-E94A-AAE4-491EAA7AC5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Fall 2018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374B0E-8870-7149-B78E-E39E600ACE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Learning, SDSU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245535-21BB-534F-A4AB-527F12BFC4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5E5EC-DA74-4BEB-88AD-2C8A9185000E}" type="slidenum">
              <a:rPr lang="en-US" smtClean="0"/>
              <a:t>26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06A8835B-8911-3E40-8066-1A9D4C0282FF}"/>
                  </a:ext>
                </a:extLst>
              </p:cNvPr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en-US" dirty="0"/>
                  <a:t>Predicted value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06A8835B-8911-3E40-8066-1A9D4C0282F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772" t="-12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B95EA414-F323-C242-A049-0511683A48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0150" y="2057400"/>
            <a:ext cx="67437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262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B5A650-F3C6-954D-B9AC-1B0D613DB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Matrix representations (cont.)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7DCF36A-4D69-9949-BC2C-420A864396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Fall 2018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6D14CD-2E74-DC43-8873-6AF48E5ED6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Learning, SDSU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589303-5FD6-CE4A-9D21-AB76D62145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5E5EC-DA74-4BEB-88AD-2C8A9185000E}" type="slidenum">
              <a:rPr lang="en-US" smtClean="0"/>
              <a:t>27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4B9160B9-6BAC-1D48-A7C3-595E16F2122D}"/>
                  </a:ext>
                </a:extLst>
              </p:cNvPr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en-US" dirty="0"/>
                  <a:t>Cost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den>
                        </m:f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4B9160B9-6BAC-1D48-A7C3-595E16F2122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7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AE1FBA12-1853-634B-A757-B07103F944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2286000"/>
            <a:ext cx="6088063" cy="149860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97849319-E129-DD4E-BCC2-0E50AFC5D233}"/>
              </a:ext>
            </a:extLst>
          </p:cNvPr>
          <p:cNvGrpSpPr/>
          <p:nvPr/>
        </p:nvGrpSpPr>
        <p:grpSpPr>
          <a:xfrm>
            <a:off x="2898648" y="3886200"/>
            <a:ext cx="2508504" cy="524161"/>
            <a:chOff x="2898648" y="4495800"/>
            <a:chExt cx="2508504" cy="524161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993B95B-BFC4-7042-BEB6-9572E3B341C4}"/>
                </a:ext>
              </a:extLst>
            </p:cNvPr>
            <p:cNvCxnSpPr/>
            <p:nvPr/>
          </p:nvCxnSpPr>
          <p:spPr>
            <a:xfrm>
              <a:off x="2898648" y="4495800"/>
              <a:ext cx="1063752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11A6FD02-1F2A-794F-B35E-C1FD3A6F3A8F}"/>
                </a:ext>
              </a:extLst>
            </p:cNvPr>
            <p:cNvCxnSpPr/>
            <p:nvPr/>
          </p:nvCxnSpPr>
          <p:spPr>
            <a:xfrm>
              <a:off x="4343400" y="4495800"/>
              <a:ext cx="1063752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FDF8797-F741-3A43-9497-243FC62A1C5D}"/>
                </a:ext>
              </a:extLst>
            </p:cNvPr>
            <p:cNvSpPr txBox="1"/>
            <p:nvPr/>
          </p:nvSpPr>
          <p:spPr>
            <a:xfrm>
              <a:off x="3505200" y="4619851"/>
              <a:ext cx="16764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Same term</a:t>
              </a: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52163126-BFBC-8945-9968-D3134A7C87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6098" y="4646048"/>
            <a:ext cx="4341013" cy="901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901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2A4FA-14C2-044E-B270-D19535F28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 derivative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08C6246-DC5C-2D4D-9384-DEF7F98CB5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Fall 2018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D5FB8F-19C7-5444-BF83-AB8BAF0C3A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Learning, SDSU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AE81B6-32CF-C043-8C2A-CEE88BCA5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5E5EC-DA74-4BEB-88AD-2C8A9185000E}" type="slidenum">
              <a:rPr lang="en-US" smtClean="0"/>
              <a:t>28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C6808C82-2049-F445-B1C2-67E8E9868CA6}"/>
                  </a:ext>
                </a:extLst>
              </p:cNvPr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en-US" dirty="0"/>
                  <a:t>Compute the derivative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w.r.t</a:t>
                </a:r>
                <a:r>
                  <a:rPr lang="en-US" dirty="0"/>
                  <a:t>.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C6808C82-2049-F445-B1C2-67E8E9868CA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772" t="-12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143E5472-FF9B-024C-869A-919619AADC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399" y="2819400"/>
            <a:ext cx="4921377" cy="70557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C48AD26-BC7E-594B-8EC6-37EB58E3C4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399" y="3810000"/>
            <a:ext cx="4012665" cy="6807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B07ACC1-B2CF-014C-9AAC-A40749172D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399" y="4911636"/>
            <a:ext cx="4984762" cy="34616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88888BC-183D-ED48-A107-320392E68C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399" y="1981746"/>
            <a:ext cx="4275125" cy="34616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9A64907-269E-AA4D-8ADD-19884C9ED435}"/>
              </a:ext>
            </a:extLst>
          </p:cNvPr>
          <p:cNvSpPr txBox="1"/>
          <p:nvPr/>
        </p:nvSpPr>
        <p:spPr>
          <a:xfrm>
            <a:off x="6722935" y="3254830"/>
            <a:ext cx="2667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Analogy to scalar</a:t>
            </a:r>
          </a:p>
          <a:p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711BCAE-EF56-AB43-ABAB-F2B385B3D0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16674" y="3777742"/>
            <a:ext cx="1257300" cy="4826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836CA6F-E513-6F4B-8A37-E82E2C56F6A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16674" y="4490720"/>
            <a:ext cx="1536700" cy="508000"/>
          </a:xfrm>
          <a:prstGeom prst="rect">
            <a:avLst/>
          </a:prstGeom>
        </p:spPr>
      </p:pic>
      <p:sp>
        <p:nvSpPr>
          <p:cNvPr id="14" name="Right Arrow 13">
            <a:extLst>
              <a:ext uri="{FF2B5EF4-FFF2-40B4-BE49-F238E27FC236}">
                <a16:creationId xmlns:a16="http://schemas.microsoft.com/office/drawing/2014/main" id="{868B59D4-518D-E347-93C0-7B9C2E59E26F}"/>
              </a:ext>
            </a:extLst>
          </p:cNvPr>
          <p:cNvSpPr/>
          <p:nvPr/>
        </p:nvSpPr>
        <p:spPr>
          <a:xfrm>
            <a:off x="5814223" y="3901161"/>
            <a:ext cx="685800" cy="359181"/>
          </a:xfrm>
          <a:prstGeom prst="right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2E91C96-B686-4C4D-B238-CEBB3811751E}"/>
              </a:ext>
            </a:extLst>
          </p:cNvPr>
          <p:cNvSpPr/>
          <p:nvPr/>
        </p:nvSpPr>
        <p:spPr>
          <a:xfrm>
            <a:off x="3200400" y="4835436"/>
            <a:ext cx="2895600" cy="4985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9F3291-01FA-AF49-A0D5-CF9E81DB5989}"/>
              </a:ext>
            </a:extLst>
          </p:cNvPr>
          <p:cNvSpPr txBox="1"/>
          <p:nvPr/>
        </p:nvSpPr>
        <p:spPr>
          <a:xfrm>
            <a:off x="3505200" y="5486400"/>
            <a:ext cx="32177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Solution found!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1459D19-547D-EC4C-82F3-C0CFADCA6524}"/>
              </a:ext>
            </a:extLst>
          </p:cNvPr>
          <p:cNvSpPr txBox="1"/>
          <p:nvPr/>
        </p:nvSpPr>
        <p:spPr>
          <a:xfrm>
            <a:off x="6622990" y="1618456"/>
            <a:ext cx="241537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More details, see: </a:t>
            </a:r>
            <a:r>
              <a:rPr lang="en-US" dirty="0">
                <a:hlinkClick r:id="rId9"/>
              </a:rPr>
              <a:t>https://eli.thegreenplace.net/2015/the-normal-equation-and-matrix-calculus/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7880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 animBg="1"/>
      <p:bldP spid="15" grpId="0" animBg="1"/>
      <p:bldP spid="16" grpId="0"/>
      <p:bldP spid="1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C8DF9-41F4-1145-A783-566448734C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Tips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F77DDED-F9E9-2947-B4D1-29F46B6345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Fall 2018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C82058-CD46-B848-B3DA-E18F5D39E4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Learning, SDSU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502BAB-C69B-4243-80EF-7D82010A0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5E5EC-DA74-4BEB-88AD-2C8A9185000E}" type="slidenum">
              <a:rPr lang="en-US" smtClean="0"/>
              <a:t>29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C2859AEF-4030-C24E-A3A3-9C2E8C072884}"/>
                  </a:ext>
                </a:extLst>
              </p:cNvPr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en-US" dirty="0"/>
                  <a:t>When computing the derivative of cost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w.r.t</a:t>
                </a:r>
                <a:r>
                  <a:rPr lang="en-US" dirty="0"/>
                  <a:t>. a vector of parameters: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num>
                      <m:den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den>
                    </m:f>
                  </m:oMath>
                </a14:m>
                <a:r>
                  <a:rPr lang="en-US" dirty="0"/>
                  <a:t> is of the same dimension of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sz="2400" dirty="0"/>
                  <a:t>Check </a:t>
                </a:r>
                <a:r>
                  <a:rPr lang="en-US" sz="2400" i="1" dirty="0"/>
                  <a:t>dimensions</a:t>
                </a:r>
              </a:p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dim</m:t>
                        </m:r>
                      </m:fName>
                      <m:e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𝜃</m:t>
                            </m:r>
                          </m:e>
                        </m:d>
                      </m:e>
                    </m:func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+1)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×1,</m:t>
                    </m:r>
                    <m:func>
                      <m:func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dim</m:t>
                        </m:r>
                      </m:fName>
                      <m:e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</m:func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×1,</m:t>
                    </m:r>
                    <m:func>
                      <m:func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dim</m:t>
                        </m:r>
                      </m:fName>
                      <m:e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e>
                    </m:func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×(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+1)</m:t>
                    </m:r>
                  </m:oMath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r>
                  <a:rPr lang="en-US" sz="2400" dirty="0">
                    <a:ea typeface="Cambria Math" panose="02040503050406030204" pitchFamily="18" charset="0"/>
                  </a:rPr>
                  <a:t>Cost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/>
                      </a:rPr>
                      <m:t>𝐽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is a scalar, i.e.,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  <a:ea typeface="Cambria Math"/>
                      </a:rPr>
                      <m:t>dim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/>
                          </a:rPr>
                          <m:t>𝐽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𝜃</m:t>
                            </m:r>
                          </m:e>
                        </m:d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=1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×1</m:t>
                    </m:r>
                  </m:oMath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endParaRPr lang="en-US" i="1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C2859AEF-4030-C24E-A3A3-9C2E8C0728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772" t="-1285" r="-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353DA18B-59A4-F645-8EED-ED108B4E47A3}"/>
              </a:ext>
            </a:extLst>
          </p:cNvPr>
          <p:cNvGrpSpPr/>
          <p:nvPr/>
        </p:nvGrpSpPr>
        <p:grpSpPr>
          <a:xfrm>
            <a:off x="838200" y="4922994"/>
            <a:ext cx="7117269" cy="1299598"/>
            <a:chOff x="1466417" y="4876800"/>
            <a:chExt cx="6103592" cy="129959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2CB16614-A76D-8A41-8E19-44589F18C435}"/>
                    </a:ext>
                  </a:extLst>
                </p:cNvPr>
                <p:cNvSpPr/>
                <p:nvPr/>
              </p:nvSpPr>
              <p:spPr>
                <a:xfrm>
                  <a:off x="2895600" y="4876800"/>
                  <a:ext cx="3200400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i="1">
                            <a:latin typeface="Cambria Math"/>
                          </a:rPr>
                          <m:t>𝜃</m:t>
                        </m:r>
                        <m:r>
                          <a:rPr lang="en-US" sz="2800" i="1">
                            <a:latin typeface="Cambria Math"/>
                          </a:rPr>
                          <m:t>=</m:t>
                        </m:r>
                        <m:sSup>
                          <m:sSup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800" i="1">
                                        <a:latin typeface="Cambria Math"/>
                                      </a:rPr>
                                      <m:t>𝑋</m:t>
                                    </m:r>
                                  </m:e>
                                  <m:sup>
                                    <m:r>
                                      <a:rPr lang="en-US" sz="2800" i="1">
                                        <a:latin typeface="Cambria Math"/>
                                      </a:rPr>
                                      <m:t>𝑇</m:t>
                                    </m:r>
                                  </m:sup>
                                </m:sSup>
                                <m:r>
                                  <a:rPr lang="en-US" sz="2800" i="1">
                                    <a:latin typeface="Cambria Math"/>
                                  </a:rPr>
                                  <m:t>𝑋</m:t>
                                </m:r>
                              </m:e>
                            </m:d>
                          </m:e>
                          <m:sup>
                            <m:r>
                              <a:rPr lang="en-US" sz="2800" i="1">
                                <a:latin typeface="Cambria Math"/>
                              </a:rPr>
                              <m:t>−1</m:t>
                            </m:r>
                          </m:sup>
                        </m:sSup>
                        <m:sSup>
                          <m:sSup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latin typeface="Cambria Math"/>
                              </a:rPr>
                              <m:t>𝑋</m:t>
                            </m:r>
                          </m:e>
                          <m:sup>
                            <m:r>
                              <a:rPr lang="en-US" sz="2800" i="1">
                                <a:latin typeface="Cambria Math"/>
                              </a:rPr>
                              <m:t>𝑇</m:t>
                            </m:r>
                          </m:sup>
                        </m:sSup>
                        <m:r>
                          <a:rPr lang="en-US" sz="2800" i="1">
                            <a:latin typeface="Cambria Math"/>
                          </a:rPr>
                          <m:t>𝑦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317B3373-0D62-D545-89F9-0E46704493F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95600" y="4876800"/>
                  <a:ext cx="3200400" cy="523220"/>
                </a:xfrm>
                <a:prstGeom prst="rect">
                  <a:avLst/>
                </a:prstGeom>
                <a:blipFill>
                  <a:blip r:embed="rId3"/>
                  <a:stretch>
                    <a:fillRect b="-1219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E6AADDA7-0E87-0840-87B9-6416F30ABE1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41895" y="5378172"/>
              <a:ext cx="542175" cy="41302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B9FD456D-54C8-F648-96CB-6555EC79F208}"/>
                    </a:ext>
                  </a:extLst>
                </p:cNvPr>
                <p:cNvSpPr/>
                <p:nvPr/>
              </p:nvSpPr>
              <p:spPr>
                <a:xfrm>
                  <a:off x="1466417" y="5802697"/>
                  <a:ext cx="1275477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+1)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B9FD456D-54C8-F648-96CB-6555EC79F20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66417" y="5802697"/>
                  <a:ext cx="1275477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FD9EF53D-01B3-0740-BF79-240770B0479E}"/>
                </a:ext>
              </a:extLst>
            </p:cNvPr>
            <p:cNvCxnSpPr>
              <a:cxnSpLocks/>
              <a:endCxn id="12" idx="0"/>
            </p:cNvCxnSpPr>
            <p:nvPr/>
          </p:nvCxnSpPr>
          <p:spPr>
            <a:xfrm flipH="1">
              <a:off x="3629536" y="5378172"/>
              <a:ext cx="302246" cy="428853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3154DBCC-42B6-6F44-87A3-14CC387A6F1B}"/>
                    </a:ext>
                  </a:extLst>
                </p:cNvPr>
                <p:cNvSpPr/>
                <p:nvPr/>
              </p:nvSpPr>
              <p:spPr>
                <a:xfrm>
                  <a:off x="2956948" y="5807025"/>
                  <a:ext cx="134517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+1)×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3154DBCC-42B6-6F44-87A3-14CC387A6F1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6948" y="5807025"/>
                  <a:ext cx="1345176" cy="369332"/>
                </a:xfrm>
                <a:prstGeom prst="rect">
                  <a:avLst/>
                </a:prstGeom>
                <a:blipFill>
                  <a:blip r:embed="rId5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A3825163-2E00-A54E-8C24-E10BD9F682E5}"/>
                </a:ext>
              </a:extLst>
            </p:cNvPr>
            <p:cNvCxnSpPr>
              <a:cxnSpLocks/>
            </p:cNvCxnSpPr>
            <p:nvPr/>
          </p:nvCxnSpPr>
          <p:spPr>
            <a:xfrm>
              <a:off x="4572000" y="5400020"/>
              <a:ext cx="0" cy="39118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AC4688DA-B178-F24F-9E20-C30EF8915CDD}"/>
                    </a:ext>
                  </a:extLst>
                </p:cNvPr>
                <p:cNvSpPr/>
                <p:nvPr/>
              </p:nvSpPr>
              <p:spPr>
                <a:xfrm>
                  <a:off x="4141373" y="5807066"/>
                  <a:ext cx="134517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AC4688DA-B178-F24F-9E20-C30EF8915CD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41373" y="5807066"/>
                  <a:ext cx="1345176" cy="369332"/>
                </a:xfrm>
                <a:prstGeom prst="rect">
                  <a:avLst/>
                </a:prstGeom>
                <a:blipFill>
                  <a:blip r:embed="rId6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63BA7993-A6C7-D64B-9269-E4A57F99BCAB}"/>
                </a:ext>
              </a:extLst>
            </p:cNvPr>
            <p:cNvCxnSpPr>
              <a:cxnSpLocks/>
            </p:cNvCxnSpPr>
            <p:nvPr/>
          </p:nvCxnSpPr>
          <p:spPr>
            <a:xfrm>
              <a:off x="5257800" y="5400020"/>
              <a:ext cx="588733" cy="39118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80B23162-D4F5-4A4A-94C3-DC561C9FB052}"/>
                </a:ext>
              </a:extLst>
            </p:cNvPr>
            <p:cNvCxnSpPr>
              <a:cxnSpLocks/>
              <a:endCxn id="18" idx="0"/>
            </p:cNvCxnSpPr>
            <p:nvPr/>
          </p:nvCxnSpPr>
          <p:spPr>
            <a:xfrm>
              <a:off x="5718974" y="5293468"/>
              <a:ext cx="1480999" cy="509229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8ABFACFE-05B6-B349-B036-99A9997DD4FF}"/>
                    </a:ext>
                  </a:extLst>
                </p:cNvPr>
                <p:cNvSpPr/>
                <p:nvPr/>
              </p:nvSpPr>
              <p:spPr>
                <a:xfrm>
                  <a:off x="5288865" y="5802697"/>
                  <a:ext cx="134517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+1)×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8ABFACFE-05B6-B349-B036-99A9997DD4F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88865" y="5802697"/>
                  <a:ext cx="1345176" cy="369332"/>
                </a:xfrm>
                <a:prstGeom prst="rect">
                  <a:avLst/>
                </a:prstGeom>
                <a:blipFill>
                  <a:blip r:embed="rId7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E4BB9641-BE1F-BD46-B4A6-44ADDCB23250}"/>
                    </a:ext>
                  </a:extLst>
                </p:cNvPr>
                <p:cNvSpPr/>
                <p:nvPr/>
              </p:nvSpPr>
              <p:spPr>
                <a:xfrm>
                  <a:off x="6829935" y="5802697"/>
                  <a:ext cx="740074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E4BB9641-BE1F-BD46-B4A6-44ADDCB2325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29935" y="5802697"/>
                  <a:ext cx="740074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7554F5F1-54D7-654C-A963-2B32E3B4C9C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02505" y="1737801"/>
            <a:ext cx="1308100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672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164613-BC48-1743-AB5E-4D137CE4F4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Mental model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198BA7D-D227-EC4F-95EC-2FA421788F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Fall 2018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CD7F4E-9586-7B43-B5CB-25079EC0EE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Learning, SDSU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B6DFEC-650E-FD4D-8B5E-DB27008653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5E5EC-DA74-4BEB-88AD-2C8A9185000E}" type="slidenum">
              <a:rPr lang="en-US" smtClean="0"/>
              <a:t>3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601A87D-66DD-AB45-9901-0723BB796974}"/>
              </a:ext>
            </a:extLst>
          </p:cNvPr>
          <p:cNvGrpSpPr/>
          <p:nvPr/>
        </p:nvGrpSpPr>
        <p:grpSpPr>
          <a:xfrm>
            <a:off x="536448" y="1752600"/>
            <a:ext cx="8229600" cy="3454063"/>
            <a:chOff x="838200" y="2870537"/>
            <a:chExt cx="8229600" cy="3454063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A6B03A85-4F23-3D48-B148-E22C1FC8565D}"/>
                </a:ext>
              </a:extLst>
            </p:cNvPr>
            <p:cNvGrpSpPr/>
            <p:nvPr/>
          </p:nvGrpSpPr>
          <p:grpSpPr>
            <a:xfrm>
              <a:off x="838200" y="3124200"/>
              <a:ext cx="5486400" cy="3200400"/>
              <a:chOff x="838200" y="3124200"/>
              <a:chExt cx="5486400" cy="3200400"/>
            </a:xfrm>
          </p:grpSpPr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420575B9-1047-904E-8DFC-B48AB4230311}"/>
                  </a:ext>
                </a:extLst>
              </p:cNvPr>
              <p:cNvSpPr/>
              <p:nvPr/>
            </p:nvSpPr>
            <p:spPr>
              <a:xfrm>
                <a:off x="838200" y="3124200"/>
                <a:ext cx="2971800" cy="3200400"/>
              </a:xfrm>
              <a:prstGeom prst="rect">
                <a:avLst/>
              </a:prstGeom>
              <a:noFill/>
              <a:ln w="28575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CF260699-D861-2E40-A37D-671FBBF6EEAC}"/>
                  </a:ext>
                </a:extLst>
              </p:cNvPr>
              <p:cNvSpPr/>
              <p:nvPr/>
            </p:nvSpPr>
            <p:spPr>
              <a:xfrm>
                <a:off x="1066800" y="3276600"/>
                <a:ext cx="685800" cy="457200"/>
              </a:xfrm>
              <a:prstGeom prst="rect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Data</a:t>
                </a:r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8538A61A-4082-B848-AFD6-1A61E1496AC1}"/>
                  </a:ext>
                </a:extLst>
              </p:cNvPr>
              <p:cNvSpPr/>
              <p:nvPr/>
            </p:nvSpPr>
            <p:spPr>
              <a:xfrm>
                <a:off x="1066800" y="3886200"/>
                <a:ext cx="685800" cy="457200"/>
              </a:xfrm>
              <a:prstGeom prst="rect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Data</a:t>
                </a:r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BD4F95B5-943F-4941-88A3-8438A29C4106}"/>
                  </a:ext>
                </a:extLst>
              </p:cNvPr>
              <p:cNvSpPr/>
              <p:nvPr/>
            </p:nvSpPr>
            <p:spPr>
              <a:xfrm>
                <a:off x="1066800" y="4495800"/>
                <a:ext cx="685800" cy="457200"/>
              </a:xfrm>
              <a:prstGeom prst="rect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Data</a:t>
                </a:r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7C80B97A-45A0-794C-BD87-551ED8AD1B73}"/>
                  </a:ext>
                </a:extLst>
              </p:cNvPr>
              <p:cNvSpPr/>
              <p:nvPr/>
            </p:nvSpPr>
            <p:spPr>
              <a:xfrm>
                <a:off x="1066800" y="5105400"/>
                <a:ext cx="685800" cy="457200"/>
              </a:xfrm>
              <a:prstGeom prst="rect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Data</a:t>
                </a:r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1C01708A-5375-8C48-834C-D31B307C074E}"/>
                  </a:ext>
                </a:extLst>
              </p:cNvPr>
              <p:cNvSpPr/>
              <p:nvPr/>
            </p:nvSpPr>
            <p:spPr>
              <a:xfrm>
                <a:off x="1066800" y="5715000"/>
                <a:ext cx="685800" cy="457200"/>
              </a:xfrm>
              <a:prstGeom prst="rect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Data</a:t>
                </a:r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66E636E5-B0F5-634C-9011-2FE11650CBB0}"/>
                  </a:ext>
                </a:extLst>
              </p:cNvPr>
              <p:cNvSpPr/>
              <p:nvPr/>
            </p:nvSpPr>
            <p:spPr>
              <a:xfrm>
                <a:off x="1981200" y="3276600"/>
                <a:ext cx="685800" cy="457200"/>
              </a:xfrm>
              <a:prstGeom prst="rect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Data</a:t>
                </a:r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A2BAC446-DC0C-EA4C-80A3-F8FCA2C72066}"/>
                  </a:ext>
                </a:extLst>
              </p:cNvPr>
              <p:cNvSpPr/>
              <p:nvPr/>
            </p:nvSpPr>
            <p:spPr>
              <a:xfrm>
                <a:off x="1981200" y="3886200"/>
                <a:ext cx="685800" cy="457200"/>
              </a:xfrm>
              <a:prstGeom prst="rect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Data</a:t>
                </a:r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68B671CC-CEF9-9B40-A23D-9FB49ECF9C31}"/>
                  </a:ext>
                </a:extLst>
              </p:cNvPr>
              <p:cNvSpPr/>
              <p:nvPr/>
            </p:nvSpPr>
            <p:spPr>
              <a:xfrm>
                <a:off x="1981200" y="4495800"/>
                <a:ext cx="685800" cy="457200"/>
              </a:xfrm>
              <a:prstGeom prst="rect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Data</a:t>
                </a:r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C29DD313-75F6-8148-8885-E8C77DA8E62A}"/>
                  </a:ext>
                </a:extLst>
              </p:cNvPr>
              <p:cNvSpPr/>
              <p:nvPr/>
            </p:nvSpPr>
            <p:spPr>
              <a:xfrm>
                <a:off x="1981200" y="5105400"/>
                <a:ext cx="685800" cy="457200"/>
              </a:xfrm>
              <a:prstGeom prst="rect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Data</a:t>
                </a:r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FF1D56DD-178D-0A47-ACFD-2F7C6D2867BB}"/>
                  </a:ext>
                </a:extLst>
              </p:cNvPr>
              <p:cNvSpPr/>
              <p:nvPr/>
            </p:nvSpPr>
            <p:spPr>
              <a:xfrm>
                <a:off x="1981200" y="5715000"/>
                <a:ext cx="685800" cy="457200"/>
              </a:xfrm>
              <a:prstGeom prst="rect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Data</a:t>
                </a:r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5B859E3C-00FF-B242-A097-1E9F2A03B38D}"/>
                  </a:ext>
                </a:extLst>
              </p:cNvPr>
              <p:cNvSpPr/>
              <p:nvPr/>
            </p:nvSpPr>
            <p:spPr>
              <a:xfrm>
                <a:off x="2857500" y="3276600"/>
                <a:ext cx="685800" cy="457200"/>
              </a:xfrm>
              <a:prstGeom prst="rect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Data</a:t>
                </a:r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1CBB5D03-930C-C646-9B03-326F86A593A5}"/>
                  </a:ext>
                </a:extLst>
              </p:cNvPr>
              <p:cNvSpPr/>
              <p:nvPr/>
            </p:nvSpPr>
            <p:spPr>
              <a:xfrm>
                <a:off x="2857500" y="3886200"/>
                <a:ext cx="685800" cy="457200"/>
              </a:xfrm>
              <a:prstGeom prst="rect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Data</a:t>
                </a:r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3E9FEA9C-E4E1-A445-8B9A-FB0A307F152C}"/>
                  </a:ext>
                </a:extLst>
              </p:cNvPr>
              <p:cNvSpPr/>
              <p:nvPr/>
            </p:nvSpPr>
            <p:spPr>
              <a:xfrm>
                <a:off x="2857500" y="4495800"/>
                <a:ext cx="685800" cy="457200"/>
              </a:xfrm>
              <a:prstGeom prst="rect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Data</a:t>
                </a:r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90FA143D-C1C1-B042-B538-624BFE802954}"/>
                  </a:ext>
                </a:extLst>
              </p:cNvPr>
              <p:cNvSpPr/>
              <p:nvPr/>
            </p:nvSpPr>
            <p:spPr>
              <a:xfrm>
                <a:off x="2857500" y="5105400"/>
                <a:ext cx="685800" cy="457200"/>
              </a:xfrm>
              <a:prstGeom prst="rect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Data</a:t>
                </a:r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3831F325-C31A-AB43-8D4D-02D377B90498}"/>
                  </a:ext>
                </a:extLst>
              </p:cNvPr>
              <p:cNvSpPr/>
              <p:nvPr/>
            </p:nvSpPr>
            <p:spPr>
              <a:xfrm>
                <a:off x="2857500" y="5715000"/>
                <a:ext cx="685800" cy="457200"/>
              </a:xfrm>
              <a:prstGeom prst="rect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Data</a:t>
                </a:r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721E91FA-D109-164A-90B2-A7A9ACD3F31A}"/>
                  </a:ext>
                </a:extLst>
              </p:cNvPr>
              <p:cNvSpPr/>
              <p:nvPr/>
            </p:nvSpPr>
            <p:spPr>
              <a:xfrm>
                <a:off x="4495800" y="3886200"/>
                <a:ext cx="1828800" cy="1066800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6" name="TextBox 45">
                    <a:extLst>
                      <a:ext uri="{FF2B5EF4-FFF2-40B4-BE49-F238E27FC236}">
                        <a16:creationId xmlns:a16="http://schemas.microsoft.com/office/drawing/2014/main" id="{8CEB02DA-733B-B64C-9840-89C1419251B5}"/>
                      </a:ext>
                    </a:extLst>
                  </p:cNvPr>
                  <p:cNvSpPr txBox="1"/>
                  <p:nvPr/>
                </p:nvSpPr>
                <p:spPr>
                  <a:xfrm>
                    <a:off x="4724400" y="3948859"/>
                    <a:ext cx="1371600" cy="94699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dirty="0"/>
                      <a:t>Model Parameters:</a:t>
                    </a:r>
                  </a:p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a14:m>
                    <a:r>
                      <a:rPr lang="en-US" dirty="0"/>
                      <a:t>,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a14:m>
                    <a:r>
                      <a:rPr lang="en-US" dirty="0"/>
                      <a:t>,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a14:m>
                    <a:r>
                      <a:rPr lang="en-US" dirty="0"/>
                      <a:t>…</a:t>
                    </a:r>
                  </a:p>
                </p:txBody>
              </p:sp>
            </mc:Choice>
            <mc:Fallback xmlns=""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037CBDAF-7AB9-4A4B-A8DB-497A1679389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24400" y="3948859"/>
                    <a:ext cx="1371600" cy="946991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l="-917" t="-2632" b="-526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5917A32-5AD5-674E-A2A7-CB397319ED8D}"/>
                </a:ext>
              </a:extLst>
            </p:cNvPr>
            <p:cNvGrpSpPr/>
            <p:nvPr/>
          </p:nvGrpSpPr>
          <p:grpSpPr>
            <a:xfrm>
              <a:off x="990600" y="3200400"/>
              <a:ext cx="3505200" cy="1219200"/>
              <a:chOff x="990600" y="3200400"/>
              <a:chExt cx="3505200" cy="1219200"/>
            </a:xfrm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FF960673-6C2B-5C44-8668-1B2EC56684AD}"/>
                  </a:ext>
                </a:extLst>
              </p:cNvPr>
              <p:cNvSpPr/>
              <p:nvPr/>
            </p:nvSpPr>
            <p:spPr>
              <a:xfrm>
                <a:off x="990600" y="3200400"/>
                <a:ext cx="838200" cy="60960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EF370B52-DE9B-1B41-A2FA-17D25F171BA8}"/>
                  </a:ext>
                </a:extLst>
              </p:cNvPr>
              <p:cNvCxnSpPr>
                <a:stCxn id="27" idx="3"/>
                <a:endCxn id="45" idx="1"/>
              </p:cNvCxnSpPr>
              <p:nvPr/>
            </p:nvCxnSpPr>
            <p:spPr>
              <a:xfrm>
                <a:off x="1828800" y="3505200"/>
                <a:ext cx="2667000" cy="91440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A5D4D83C-0D76-2C42-A6F3-B46967015D49}"/>
                </a:ext>
              </a:extLst>
            </p:cNvPr>
            <p:cNvGrpSpPr/>
            <p:nvPr/>
          </p:nvGrpSpPr>
          <p:grpSpPr>
            <a:xfrm>
              <a:off x="990600" y="3810000"/>
              <a:ext cx="3505200" cy="609600"/>
              <a:chOff x="990600" y="3810000"/>
              <a:chExt cx="3505200" cy="609600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7CB304FF-4A89-D64E-839F-2F60973D65DD}"/>
                  </a:ext>
                </a:extLst>
              </p:cNvPr>
              <p:cNvSpPr/>
              <p:nvPr/>
            </p:nvSpPr>
            <p:spPr>
              <a:xfrm>
                <a:off x="990600" y="3810000"/>
                <a:ext cx="838200" cy="60960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43361075-4375-BF42-86BD-973E09EAB09A}"/>
                  </a:ext>
                </a:extLst>
              </p:cNvPr>
              <p:cNvCxnSpPr>
                <a:cxnSpLocks/>
                <a:stCxn id="25" idx="3"/>
                <a:endCxn id="45" idx="1"/>
              </p:cNvCxnSpPr>
              <p:nvPr/>
            </p:nvCxnSpPr>
            <p:spPr>
              <a:xfrm>
                <a:off x="1828800" y="4114800"/>
                <a:ext cx="2667000" cy="30480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82BEFE91-3781-7F4F-92BC-1B1564583316}"/>
                </a:ext>
              </a:extLst>
            </p:cNvPr>
            <p:cNvGrpSpPr/>
            <p:nvPr/>
          </p:nvGrpSpPr>
          <p:grpSpPr>
            <a:xfrm>
              <a:off x="990600" y="4419600"/>
              <a:ext cx="3505200" cy="609600"/>
              <a:chOff x="990600" y="4419600"/>
              <a:chExt cx="3505200" cy="609600"/>
            </a:xfrm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3C7EC505-832B-9A48-B5A2-E1920E5B6524}"/>
                  </a:ext>
                </a:extLst>
              </p:cNvPr>
              <p:cNvSpPr/>
              <p:nvPr/>
            </p:nvSpPr>
            <p:spPr>
              <a:xfrm>
                <a:off x="990600" y="4419600"/>
                <a:ext cx="838200" cy="60960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C3B85C10-BD62-6248-A87B-AE6F679D7242}"/>
                  </a:ext>
                </a:extLst>
              </p:cNvPr>
              <p:cNvCxnSpPr>
                <a:cxnSpLocks/>
                <a:stCxn id="23" idx="3"/>
                <a:endCxn id="45" idx="1"/>
              </p:cNvCxnSpPr>
              <p:nvPr/>
            </p:nvCxnSpPr>
            <p:spPr>
              <a:xfrm flipV="1">
                <a:off x="1828800" y="4419600"/>
                <a:ext cx="2667000" cy="30480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A139ACF3-0363-664F-8C90-01EFE47F3D6F}"/>
                </a:ext>
              </a:extLst>
            </p:cNvPr>
            <p:cNvGrpSpPr/>
            <p:nvPr/>
          </p:nvGrpSpPr>
          <p:grpSpPr>
            <a:xfrm>
              <a:off x="990600" y="4419600"/>
              <a:ext cx="3505200" cy="1219200"/>
              <a:chOff x="990600" y="4419600"/>
              <a:chExt cx="3505200" cy="1219200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6D85FB02-9CD4-E247-A283-76759C24F712}"/>
                  </a:ext>
                </a:extLst>
              </p:cNvPr>
              <p:cNvSpPr/>
              <p:nvPr/>
            </p:nvSpPr>
            <p:spPr>
              <a:xfrm>
                <a:off x="990600" y="5029200"/>
                <a:ext cx="838200" cy="60960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EA2A4491-0879-B440-99AE-F28A4553D0EA}"/>
                  </a:ext>
                </a:extLst>
              </p:cNvPr>
              <p:cNvCxnSpPr>
                <a:cxnSpLocks/>
                <a:stCxn id="21" idx="3"/>
                <a:endCxn id="45" idx="1"/>
              </p:cNvCxnSpPr>
              <p:nvPr/>
            </p:nvCxnSpPr>
            <p:spPr>
              <a:xfrm flipV="1">
                <a:off x="1828800" y="4419600"/>
                <a:ext cx="2667000" cy="91440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1CA65D5B-BF0A-3F4E-B536-6CDAB1A49E0E}"/>
                </a:ext>
              </a:extLst>
            </p:cNvPr>
            <p:cNvGrpSpPr/>
            <p:nvPr/>
          </p:nvGrpSpPr>
          <p:grpSpPr>
            <a:xfrm>
              <a:off x="990600" y="4419600"/>
              <a:ext cx="3505200" cy="1828800"/>
              <a:chOff x="990600" y="4419600"/>
              <a:chExt cx="3505200" cy="1828800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CF0391D1-3A48-D94C-8971-685EF57D2CFB}"/>
                  </a:ext>
                </a:extLst>
              </p:cNvPr>
              <p:cNvSpPr/>
              <p:nvPr/>
            </p:nvSpPr>
            <p:spPr>
              <a:xfrm>
                <a:off x="990600" y="5638800"/>
                <a:ext cx="838200" cy="60960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69C2F475-7EAE-5A41-897C-2E33A3C4F201}"/>
                  </a:ext>
                </a:extLst>
              </p:cNvPr>
              <p:cNvCxnSpPr>
                <a:cxnSpLocks/>
                <a:stCxn id="19" idx="3"/>
                <a:endCxn id="45" idx="1"/>
              </p:cNvCxnSpPr>
              <p:nvPr/>
            </p:nvCxnSpPr>
            <p:spPr>
              <a:xfrm flipV="1">
                <a:off x="1828800" y="4419600"/>
                <a:ext cx="2667000" cy="152400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A28193C-DF96-EA4E-81E1-369B395A2EE0}"/>
                </a:ext>
              </a:extLst>
            </p:cNvPr>
            <p:cNvSpPr txBox="1"/>
            <p:nvPr/>
          </p:nvSpPr>
          <p:spPr>
            <a:xfrm>
              <a:off x="3886200" y="3276600"/>
              <a:ext cx="25146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Learning/training</a:t>
              </a: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5D32E8B7-0239-FC44-8C28-7B9AF252D7B3}"/>
                </a:ext>
              </a:extLst>
            </p:cNvPr>
            <p:cNvGrpSpPr/>
            <p:nvPr/>
          </p:nvGrpSpPr>
          <p:grpSpPr>
            <a:xfrm>
              <a:off x="6324600" y="2870537"/>
              <a:ext cx="2743200" cy="1930063"/>
              <a:chOff x="6324600" y="2870537"/>
              <a:chExt cx="2743200" cy="1930063"/>
            </a:xfrm>
          </p:grpSpPr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1355945E-96A9-DF4B-B94F-AE3D403817B8}"/>
                  </a:ext>
                </a:extLst>
              </p:cNvPr>
              <p:cNvCxnSpPr>
                <a:cxnSpLocks/>
                <a:stCxn id="45" idx="3"/>
              </p:cNvCxnSpPr>
              <p:nvPr/>
            </p:nvCxnSpPr>
            <p:spPr>
              <a:xfrm>
                <a:off x="6324600" y="4419600"/>
                <a:ext cx="1066800" cy="0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B217300-A3D7-9248-9975-5E70668007BD}"/>
                  </a:ext>
                </a:extLst>
              </p:cNvPr>
              <p:cNvSpPr txBox="1"/>
              <p:nvPr/>
            </p:nvSpPr>
            <p:spPr>
              <a:xfrm>
                <a:off x="7219950" y="2870537"/>
                <a:ext cx="1847850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Tasks:</a:t>
                </a:r>
              </a:p>
              <a:p>
                <a:r>
                  <a:rPr lang="en-US" i="1" dirty="0"/>
                  <a:t>Predict spam/not, housing price etc.</a:t>
                </a:r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D1E998E4-E7F7-9942-B8BB-BD0E9DDA90E3}"/>
                  </a:ext>
                </a:extLst>
              </p:cNvPr>
              <p:cNvSpPr/>
              <p:nvPr/>
            </p:nvSpPr>
            <p:spPr>
              <a:xfrm>
                <a:off x="7391400" y="4038600"/>
                <a:ext cx="1295400" cy="762000"/>
              </a:xfrm>
              <a:prstGeom prst="rect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New data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648785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roup 50">
            <a:extLst>
              <a:ext uri="{FF2B5EF4-FFF2-40B4-BE49-F238E27FC236}">
                <a16:creationId xmlns:a16="http://schemas.microsoft.com/office/drawing/2014/main" id="{F54B50D6-CAAF-FE45-A827-5D65FB0B6EF4}"/>
              </a:ext>
            </a:extLst>
          </p:cNvPr>
          <p:cNvGrpSpPr/>
          <p:nvPr/>
        </p:nvGrpSpPr>
        <p:grpSpPr>
          <a:xfrm>
            <a:off x="1603248" y="5334000"/>
            <a:ext cx="5010029" cy="655305"/>
            <a:chOff x="4038600" y="5317257"/>
            <a:chExt cx="5010029" cy="655305"/>
          </a:xfrm>
        </p:grpSpPr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204B7569-A221-F543-B4C8-005B7C79B7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63867" y="5471351"/>
              <a:ext cx="4984762" cy="346164"/>
            </a:xfrm>
            <a:prstGeom prst="rect">
              <a:avLst/>
            </a:prstGeom>
          </p:spPr>
        </p:pic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3F88F717-2A7C-0B4A-BE5C-C66ABAAD3978}"/>
                </a:ext>
              </a:extLst>
            </p:cNvPr>
            <p:cNvSpPr/>
            <p:nvPr/>
          </p:nvSpPr>
          <p:spPr>
            <a:xfrm>
              <a:off x="4038600" y="5317257"/>
              <a:ext cx="2438400" cy="65530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51B4A99-FAD1-314C-B0DE-C54114DC67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Mental model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F97EB0-3E32-AC42-813A-B9A0C4EF04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Fall 2018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181686-CBC8-2B4F-A036-E821276C55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Learning, SDSU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8EA549-4F38-D945-BC51-CCD9474A7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5E5EC-DA74-4BEB-88AD-2C8A9185000E}" type="slidenum">
              <a:rPr lang="en-US" smtClean="0"/>
              <a:t>30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F44557E-4130-FF4A-86AD-E050B6E565C5}"/>
              </a:ext>
            </a:extLst>
          </p:cNvPr>
          <p:cNvGrpSpPr/>
          <p:nvPr/>
        </p:nvGrpSpPr>
        <p:grpSpPr>
          <a:xfrm>
            <a:off x="536448" y="2006263"/>
            <a:ext cx="8150352" cy="3200400"/>
            <a:chOff x="838200" y="3124200"/>
            <a:chExt cx="8150352" cy="3200400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A09CD0EE-173E-B142-84B3-F8108DA02F1F}"/>
                </a:ext>
              </a:extLst>
            </p:cNvPr>
            <p:cNvGrpSpPr/>
            <p:nvPr/>
          </p:nvGrpSpPr>
          <p:grpSpPr>
            <a:xfrm>
              <a:off x="838200" y="3124200"/>
              <a:ext cx="5486400" cy="3200400"/>
              <a:chOff x="838200" y="3124200"/>
              <a:chExt cx="5486400" cy="3200400"/>
            </a:xfrm>
          </p:grpSpPr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DFBB3953-75B2-DA4E-B2B1-F9BFAD1B5BFB}"/>
                  </a:ext>
                </a:extLst>
              </p:cNvPr>
              <p:cNvSpPr/>
              <p:nvPr/>
            </p:nvSpPr>
            <p:spPr>
              <a:xfrm>
                <a:off x="838200" y="3124200"/>
                <a:ext cx="2971800" cy="3200400"/>
              </a:xfrm>
              <a:prstGeom prst="rect">
                <a:avLst/>
              </a:prstGeom>
              <a:noFill/>
              <a:ln w="28575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02E3E6AD-98B0-0544-93BA-AF0C042EEBFE}"/>
                  </a:ext>
                </a:extLst>
              </p:cNvPr>
              <p:cNvSpPr/>
              <p:nvPr/>
            </p:nvSpPr>
            <p:spPr>
              <a:xfrm>
                <a:off x="1066800" y="3276600"/>
                <a:ext cx="685800" cy="457200"/>
              </a:xfrm>
              <a:prstGeom prst="rect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Data</a:t>
                </a:r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3EAD0F27-F1BE-E346-91D0-AA452DCD95C9}"/>
                  </a:ext>
                </a:extLst>
              </p:cNvPr>
              <p:cNvSpPr/>
              <p:nvPr/>
            </p:nvSpPr>
            <p:spPr>
              <a:xfrm>
                <a:off x="1066800" y="3886200"/>
                <a:ext cx="685800" cy="457200"/>
              </a:xfrm>
              <a:prstGeom prst="rect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Data</a:t>
                </a:r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26148E10-89B5-8A47-A44F-B0C7842614F7}"/>
                  </a:ext>
                </a:extLst>
              </p:cNvPr>
              <p:cNvSpPr/>
              <p:nvPr/>
            </p:nvSpPr>
            <p:spPr>
              <a:xfrm>
                <a:off x="1066800" y="4495800"/>
                <a:ext cx="685800" cy="457200"/>
              </a:xfrm>
              <a:prstGeom prst="rect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Data</a:t>
                </a:r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B323BE54-4318-2E4F-A735-4850231A2ABB}"/>
                  </a:ext>
                </a:extLst>
              </p:cNvPr>
              <p:cNvSpPr/>
              <p:nvPr/>
            </p:nvSpPr>
            <p:spPr>
              <a:xfrm>
                <a:off x="1066800" y="5105400"/>
                <a:ext cx="685800" cy="457200"/>
              </a:xfrm>
              <a:prstGeom prst="rect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Data</a:t>
                </a:r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039D4AF8-B942-BA4D-9EEF-9A9BE24B899F}"/>
                  </a:ext>
                </a:extLst>
              </p:cNvPr>
              <p:cNvSpPr/>
              <p:nvPr/>
            </p:nvSpPr>
            <p:spPr>
              <a:xfrm>
                <a:off x="1066800" y="5715000"/>
                <a:ext cx="685800" cy="457200"/>
              </a:xfrm>
              <a:prstGeom prst="rect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Data</a:t>
                </a:r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1CFCE5DF-FD35-5B46-A057-24B54220DD46}"/>
                  </a:ext>
                </a:extLst>
              </p:cNvPr>
              <p:cNvSpPr/>
              <p:nvPr/>
            </p:nvSpPr>
            <p:spPr>
              <a:xfrm>
                <a:off x="1981200" y="3276600"/>
                <a:ext cx="685800" cy="457200"/>
              </a:xfrm>
              <a:prstGeom prst="rect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Data</a:t>
                </a:r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83647663-B216-C540-8B9E-39CEB77A0A4D}"/>
                  </a:ext>
                </a:extLst>
              </p:cNvPr>
              <p:cNvSpPr/>
              <p:nvPr/>
            </p:nvSpPr>
            <p:spPr>
              <a:xfrm>
                <a:off x="1981200" y="3886200"/>
                <a:ext cx="685800" cy="457200"/>
              </a:xfrm>
              <a:prstGeom prst="rect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Data</a:t>
                </a:r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A5197399-F360-C74E-A63E-B2FA5F0F25CD}"/>
                  </a:ext>
                </a:extLst>
              </p:cNvPr>
              <p:cNvSpPr/>
              <p:nvPr/>
            </p:nvSpPr>
            <p:spPr>
              <a:xfrm>
                <a:off x="1981200" y="4495800"/>
                <a:ext cx="685800" cy="457200"/>
              </a:xfrm>
              <a:prstGeom prst="rect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Data</a:t>
                </a:r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9A716749-DBE1-B344-A7F2-C70A65A6E6C4}"/>
                  </a:ext>
                </a:extLst>
              </p:cNvPr>
              <p:cNvSpPr/>
              <p:nvPr/>
            </p:nvSpPr>
            <p:spPr>
              <a:xfrm>
                <a:off x="1981200" y="5105400"/>
                <a:ext cx="685800" cy="457200"/>
              </a:xfrm>
              <a:prstGeom prst="rect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Data</a:t>
                </a:r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04D6F11D-ED8E-9745-9F9D-27B4DFFD64AA}"/>
                  </a:ext>
                </a:extLst>
              </p:cNvPr>
              <p:cNvSpPr/>
              <p:nvPr/>
            </p:nvSpPr>
            <p:spPr>
              <a:xfrm>
                <a:off x="1981200" y="5715000"/>
                <a:ext cx="685800" cy="457200"/>
              </a:xfrm>
              <a:prstGeom prst="rect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Data</a:t>
                </a:r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99D580F4-196F-CB4A-B3F8-0B12A7DAC7D2}"/>
                  </a:ext>
                </a:extLst>
              </p:cNvPr>
              <p:cNvSpPr/>
              <p:nvPr/>
            </p:nvSpPr>
            <p:spPr>
              <a:xfrm>
                <a:off x="2857500" y="3276600"/>
                <a:ext cx="685800" cy="457200"/>
              </a:xfrm>
              <a:prstGeom prst="rect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Data</a:t>
                </a:r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B90DF3E0-F3B3-9D41-B694-F3C5B8067723}"/>
                  </a:ext>
                </a:extLst>
              </p:cNvPr>
              <p:cNvSpPr/>
              <p:nvPr/>
            </p:nvSpPr>
            <p:spPr>
              <a:xfrm>
                <a:off x="2857500" y="3886200"/>
                <a:ext cx="685800" cy="457200"/>
              </a:xfrm>
              <a:prstGeom prst="rect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Data</a:t>
                </a:r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5491AB0D-3ED7-0640-A0A8-133DA0384437}"/>
                  </a:ext>
                </a:extLst>
              </p:cNvPr>
              <p:cNvSpPr/>
              <p:nvPr/>
            </p:nvSpPr>
            <p:spPr>
              <a:xfrm>
                <a:off x="2857500" y="4495800"/>
                <a:ext cx="685800" cy="457200"/>
              </a:xfrm>
              <a:prstGeom prst="rect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Data</a:t>
                </a:r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8FCA6026-120B-8647-A46B-BD3BF23D473E}"/>
                  </a:ext>
                </a:extLst>
              </p:cNvPr>
              <p:cNvSpPr/>
              <p:nvPr/>
            </p:nvSpPr>
            <p:spPr>
              <a:xfrm>
                <a:off x="2857500" y="5105400"/>
                <a:ext cx="685800" cy="457200"/>
              </a:xfrm>
              <a:prstGeom prst="rect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Data</a:t>
                </a:r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F446C433-E27B-E54F-AC77-DD64168BBCE4}"/>
                  </a:ext>
                </a:extLst>
              </p:cNvPr>
              <p:cNvSpPr/>
              <p:nvPr/>
            </p:nvSpPr>
            <p:spPr>
              <a:xfrm>
                <a:off x="2857500" y="5715000"/>
                <a:ext cx="685800" cy="457200"/>
              </a:xfrm>
              <a:prstGeom prst="rect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Data</a:t>
                </a:r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FC89C681-B503-A343-B7C0-76C6024BB406}"/>
                  </a:ext>
                </a:extLst>
              </p:cNvPr>
              <p:cNvSpPr/>
              <p:nvPr/>
            </p:nvSpPr>
            <p:spPr>
              <a:xfrm>
                <a:off x="4495800" y="3886200"/>
                <a:ext cx="1828800" cy="1673612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6" name="TextBox 45">
                    <a:extLst>
                      <a:ext uri="{FF2B5EF4-FFF2-40B4-BE49-F238E27FC236}">
                        <a16:creationId xmlns:a16="http://schemas.microsoft.com/office/drawing/2014/main" id="{373E6E46-89B8-6444-A3AC-0B4FE12BFA31}"/>
                      </a:ext>
                    </a:extLst>
                  </p:cNvPr>
                  <p:cNvSpPr txBox="1"/>
                  <p:nvPr/>
                </p:nvSpPr>
                <p:spPr>
                  <a:xfrm>
                    <a:off x="4724400" y="3948858"/>
                    <a:ext cx="1292352" cy="16109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f>
                                    <m:fPr>
                                      <m:type m:val="noBar"/>
                                      <m:ctrlPr>
                                        <a:rPr lang="en-US" sz="2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sz="24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sz="24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eqArr>
                            </m:e>
                          </m:d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46" name="TextBox 45">
                    <a:extLst>
                      <a:ext uri="{FF2B5EF4-FFF2-40B4-BE49-F238E27FC236}">
                        <a16:creationId xmlns:a16="http://schemas.microsoft.com/office/drawing/2014/main" id="{C83281F5-B320-8943-AF96-DE69EA8CE8C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24400" y="3948858"/>
                    <a:ext cx="1292352" cy="1610954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4E09AC31-E11E-9047-B339-EDCB2AC5C521}"/>
                </a:ext>
              </a:extLst>
            </p:cNvPr>
            <p:cNvGrpSpPr/>
            <p:nvPr/>
          </p:nvGrpSpPr>
          <p:grpSpPr>
            <a:xfrm>
              <a:off x="990600" y="3200400"/>
              <a:ext cx="3505200" cy="1522606"/>
              <a:chOff x="990600" y="3200400"/>
              <a:chExt cx="3505200" cy="1522606"/>
            </a:xfrm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B1B5AB1D-CFD7-0F46-8891-B8A657F45BB1}"/>
                  </a:ext>
                </a:extLst>
              </p:cNvPr>
              <p:cNvSpPr/>
              <p:nvPr/>
            </p:nvSpPr>
            <p:spPr>
              <a:xfrm>
                <a:off x="990600" y="3200400"/>
                <a:ext cx="838200" cy="60960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A1275B64-2004-444C-B572-922F0C33464B}"/>
                  </a:ext>
                </a:extLst>
              </p:cNvPr>
              <p:cNvCxnSpPr>
                <a:cxnSpLocks/>
                <a:stCxn id="27" idx="3"/>
                <a:endCxn id="45" idx="1"/>
              </p:cNvCxnSpPr>
              <p:nvPr/>
            </p:nvCxnSpPr>
            <p:spPr>
              <a:xfrm>
                <a:off x="1828800" y="3505200"/>
                <a:ext cx="2667000" cy="1217806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0ED5490D-1554-384E-88A8-15E8065AC53C}"/>
                </a:ext>
              </a:extLst>
            </p:cNvPr>
            <p:cNvGrpSpPr/>
            <p:nvPr/>
          </p:nvGrpSpPr>
          <p:grpSpPr>
            <a:xfrm>
              <a:off x="990600" y="3810000"/>
              <a:ext cx="3505200" cy="913006"/>
              <a:chOff x="990600" y="3810000"/>
              <a:chExt cx="3505200" cy="913006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0E467F78-8B71-F34A-BC3D-E2EF30316571}"/>
                  </a:ext>
                </a:extLst>
              </p:cNvPr>
              <p:cNvSpPr/>
              <p:nvPr/>
            </p:nvSpPr>
            <p:spPr>
              <a:xfrm>
                <a:off x="990600" y="3810000"/>
                <a:ext cx="838200" cy="60960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C68416D2-7DFB-BE46-91DB-394A2F63DF87}"/>
                  </a:ext>
                </a:extLst>
              </p:cNvPr>
              <p:cNvCxnSpPr>
                <a:cxnSpLocks/>
                <a:stCxn id="25" idx="3"/>
                <a:endCxn id="45" idx="1"/>
              </p:cNvCxnSpPr>
              <p:nvPr/>
            </p:nvCxnSpPr>
            <p:spPr>
              <a:xfrm>
                <a:off x="1828800" y="4114800"/>
                <a:ext cx="2667000" cy="608206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59D4D79C-8AEC-2747-BFD7-3A3BF6FB6893}"/>
                </a:ext>
              </a:extLst>
            </p:cNvPr>
            <p:cNvGrpSpPr/>
            <p:nvPr/>
          </p:nvGrpSpPr>
          <p:grpSpPr>
            <a:xfrm>
              <a:off x="990600" y="4419600"/>
              <a:ext cx="3505200" cy="609600"/>
              <a:chOff x="990600" y="4419600"/>
              <a:chExt cx="3505200" cy="609600"/>
            </a:xfrm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84EB190A-B66F-B54E-AC11-0DA78FAE42F4}"/>
                  </a:ext>
                </a:extLst>
              </p:cNvPr>
              <p:cNvSpPr/>
              <p:nvPr/>
            </p:nvSpPr>
            <p:spPr>
              <a:xfrm>
                <a:off x="990600" y="4419600"/>
                <a:ext cx="838200" cy="60960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FF8A17CE-0492-A441-97C0-1114D88B3A09}"/>
                  </a:ext>
                </a:extLst>
              </p:cNvPr>
              <p:cNvCxnSpPr>
                <a:cxnSpLocks/>
                <a:stCxn id="23" idx="3"/>
                <a:endCxn id="45" idx="1"/>
              </p:cNvCxnSpPr>
              <p:nvPr/>
            </p:nvCxnSpPr>
            <p:spPr>
              <a:xfrm flipV="1">
                <a:off x="1828800" y="4723006"/>
                <a:ext cx="2667000" cy="1394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3FF1548D-CE3B-EA44-9359-E35EDE70A120}"/>
                </a:ext>
              </a:extLst>
            </p:cNvPr>
            <p:cNvGrpSpPr/>
            <p:nvPr/>
          </p:nvGrpSpPr>
          <p:grpSpPr>
            <a:xfrm>
              <a:off x="990600" y="4723006"/>
              <a:ext cx="3505200" cy="915794"/>
              <a:chOff x="990600" y="4723006"/>
              <a:chExt cx="3505200" cy="915794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B4A7EA09-08BA-DE4D-96A2-ED8ADC950D79}"/>
                  </a:ext>
                </a:extLst>
              </p:cNvPr>
              <p:cNvSpPr/>
              <p:nvPr/>
            </p:nvSpPr>
            <p:spPr>
              <a:xfrm>
                <a:off x="990600" y="5029200"/>
                <a:ext cx="838200" cy="60960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3D17CFBB-B5EC-934E-AD04-A8AE11449CC9}"/>
                  </a:ext>
                </a:extLst>
              </p:cNvPr>
              <p:cNvCxnSpPr>
                <a:cxnSpLocks/>
                <a:stCxn id="21" idx="3"/>
                <a:endCxn id="45" idx="1"/>
              </p:cNvCxnSpPr>
              <p:nvPr/>
            </p:nvCxnSpPr>
            <p:spPr>
              <a:xfrm flipV="1">
                <a:off x="1828800" y="4723006"/>
                <a:ext cx="2667000" cy="610994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1D47B52-16FD-EE4A-BBA8-4AEAEAA39E0B}"/>
                </a:ext>
              </a:extLst>
            </p:cNvPr>
            <p:cNvGrpSpPr/>
            <p:nvPr/>
          </p:nvGrpSpPr>
          <p:grpSpPr>
            <a:xfrm>
              <a:off x="990600" y="4723006"/>
              <a:ext cx="3505200" cy="1525394"/>
              <a:chOff x="990600" y="4723006"/>
              <a:chExt cx="3505200" cy="1525394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912C60B6-E45E-DC47-AFFA-3DA0EF1E6D2A}"/>
                  </a:ext>
                </a:extLst>
              </p:cNvPr>
              <p:cNvSpPr/>
              <p:nvPr/>
            </p:nvSpPr>
            <p:spPr>
              <a:xfrm>
                <a:off x="990600" y="5638800"/>
                <a:ext cx="838200" cy="60960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F8A8D71B-B27F-CA4B-B118-EB2614A2F761}"/>
                  </a:ext>
                </a:extLst>
              </p:cNvPr>
              <p:cNvCxnSpPr>
                <a:cxnSpLocks/>
                <a:stCxn id="19" idx="3"/>
                <a:endCxn id="45" idx="1"/>
              </p:cNvCxnSpPr>
              <p:nvPr/>
            </p:nvCxnSpPr>
            <p:spPr>
              <a:xfrm flipV="1">
                <a:off x="1828800" y="4723006"/>
                <a:ext cx="2667000" cy="1220594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1FDC062-8328-9745-92A3-89825DFED69C}"/>
                </a:ext>
              </a:extLst>
            </p:cNvPr>
            <p:cNvSpPr txBox="1"/>
            <p:nvPr/>
          </p:nvSpPr>
          <p:spPr>
            <a:xfrm>
              <a:off x="3886200" y="3276600"/>
              <a:ext cx="25146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Learning/training</a:t>
              </a: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6198D3A0-D88F-724B-A839-51EBFE4A0BD3}"/>
                </a:ext>
              </a:extLst>
            </p:cNvPr>
            <p:cNvGrpSpPr/>
            <p:nvPr/>
          </p:nvGrpSpPr>
          <p:grpSpPr>
            <a:xfrm>
              <a:off x="6324600" y="3126732"/>
              <a:ext cx="2663952" cy="1968163"/>
              <a:chOff x="6324600" y="3126732"/>
              <a:chExt cx="2663952" cy="1968163"/>
            </a:xfrm>
          </p:grpSpPr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0B2CBD9B-5A6B-234F-9C56-7E9192934B36}"/>
                  </a:ext>
                </a:extLst>
              </p:cNvPr>
              <p:cNvCxnSpPr>
                <a:cxnSpLocks/>
                <a:stCxn id="45" idx="3"/>
                <a:endCxn id="18" idx="1"/>
              </p:cNvCxnSpPr>
              <p:nvPr/>
            </p:nvCxnSpPr>
            <p:spPr>
              <a:xfrm flipV="1">
                <a:off x="6324600" y="4713895"/>
                <a:ext cx="1066800" cy="9111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18C8898-09D6-CF47-9535-AA2EEAE0980E}"/>
                  </a:ext>
                </a:extLst>
              </p:cNvPr>
              <p:cNvSpPr txBox="1"/>
              <p:nvPr/>
            </p:nvSpPr>
            <p:spPr>
              <a:xfrm>
                <a:off x="7140702" y="3126732"/>
                <a:ext cx="1847850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Tasks:</a:t>
                </a:r>
              </a:p>
              <a:p>
                <a:r>
                  <a:rPr lang="en-US" i="1" dirty="0"/>
                  <a:t>Predict spam/not, housing price etc.</a:t>
                </a:r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FF21D53D-49B4-5342-BAD4-CB2499903A07}"/>
                  </a:ext>
                </a:extLst>
              </p:cNvPr>
              <p:cNvSpPr/>
              <p:nvPr/>
            </p:nvSpPr>
            <p:spPr>
              <a:xfrm>
                <a:off x="7391400" y="4332895"/>
                <a:ext cx="1295400" cy="762000"/>
              </a:xfrm>
              <a:prstGeom prst="rect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New data</a:t>
                </a:r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E379473D-4206-D44F-AC6A-5A9FE7126B36}"/>
                  </a:ext>
                </a:extLst>
              </p:cNvPr>
              <p:cNvSpPr txBox="1"/>
              <p:nvPr/>
            </p:nvSpPr>
            <p:spPr>
              <a:xfrm>
                <a:off x="1436486" y="5433869"/>
                <a:ext cx="214624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2800" dirty="0"/>
                  <a:t> and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E379473D-4206-D44F-AC6A-5A9FE7126B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6486" y="5433869"/>
                <a:ext cx="2146247" cy="430887"/>
              </a:xfrm>
              <a:prstGeom prst="rect">
                <a:avLst/>
              </a:prstGeom>
              <a:blipFill>
                <a:blip r:embed="rId4"/>
                <a:stretch>
                  <a:fillRect l="-5294" t="-22857" b="-4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Right Arrow 47">
            <a:extLst>
              <a:ext uri="{FF2B5EF4-FFF2-40B4-BE49-F238E27FC236}">
                <a16:creationId xmlns:a16="http://schemas.microsoft.com/office/drawing/2014/main" id="{3049C9BC-D98F-B547-BA85-E500D605731C}"/>
              </a:ext>
            </a:extLst>
          </p:cNvPr>
          <p:cNvSpPr/>
          <p:nvPr/>
        </p:nvSpPr>
        <p:spPr>
          <a:xfrm>
            <a:off x="3243072" y="5498234"/>
            <a:ext cx="530352" cy="302156"/>
          </a:xfrm>
          <a:prstGeom prst="right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53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48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E7B41B-B328-674E-BC13-0B69A4843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Issues with normal equation method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E646B6-773F-0341-9EE0-2D472012BF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Fall 2018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6E4589-B0E8-A54C-B6BF-71C45CB572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Learning, SDSU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FB0446-205C-CE49-9981-4B8B930DEE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5E5EC-DA74-4BEB-88AD-2C8A9185000E}" type="slidenum">
              <a:rPr lang="en-US" smtClean="0"/>
              <a:t>31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4F46E9D5-0405-B74F-87BE-519B59F82FA2}"/>
                  </a:ext>
                </a:extLst>
              </p:cNvPr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en-US" dirty="0"/>
                  <a:t>Very fast to compute in case of one feature (single linear regression)</a:t>
                </a:r>
              </a:p>
              <a:p>
                <a:endParaRPr lang="en-US" dirty="0"/>
              </a:p>
              <a:p>
                <a:r>
                  <a:rPr lang="en-US" dirty="0"/>
                  <a:t>However, very slow to compute the inverse of a matrix when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is large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4F46E9D5-0405-B74F-87BE-519B59F82FA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772" t="-12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03087A0C-1247-2042-9D94-6394D11C0A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3965" y="3581400"/>
            <a:ext cx="1576070" cy="43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012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Task Formulation</a:t>
            </a:r>
          </a:p>
          <a:p>
            <a:r>
              <a:rPr lang="en-US" dirty="0"/>
              <a:t>Cost Function</a:t>
            </a:r>
          </a:p>
          <a:p>
            <a:r>
              <a:rPr lang="en-US" dirty="0"/>
              <a:t>Method 1: Normal Equation</a:t>
            </a:r>
          </a:p>
          <a:p>
            <a:r>
              <a:rPr lang="en-US" dirty="0">
                <a:solidFill>
                  <a:srgbClr val="FF0000"/>
                </a:solidFill>
              </a:rPr>
              <a:t>Method 2: Gradient Descent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DEC8ED-2E04-C743-849C-AD1EE977D1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Fall 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6E2302-D905-FA45-99C3-419BD47A43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Learning, SDSU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53D339-41FF-2041-98C9-296662B42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5E5EC-DA74-4BEB-88AD-2C8A9185000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569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Regression: single feature </a:t>
            </a:r>
            <a:r>
              <a:rPr kumimoji="1" lang="en-US" altLang="zh-CN" sz="1800" dirty="0"/>
              <a:t>(simple linear regression)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533400" y="1143000"/>
            <a:ext cx="8229600" cy="746760"/>
          </a:xfrm>
        </p:spPr>
        <p:txBody>
          <a:bodyPr/>
          <a:lstStyle/>
          <a:p>
            <a:r>
              <a:rPr kumimoji="1" lang="en-US" altLang="zh-CN" dirty="0"/>
              <a:t>Predict housing price</a:t>
            </a:r>
          </a:p>
        </p:txBody>
      </p:sp>
      <p:sp>
        <p:nvSpPr>
          <p:cNvPr id="33" name="内容占位符 2"/>
          <p:cNvSpPr txBox="1">
            <a:spLocks/>
          </p:cNvSpPr>
          <p:nvPr/>
        </p:nvSpPr>
        <p:spPr>
          <a:xfrm>
            <a:off x="914400" y="4953000"/>
            <a:ext cx="8229600" cy="19812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3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/>
              <a:t>Supervised Learning</a:t>
            </a:r>
          </a:p>
          <a:p>
            <a:pPr lvl="1"/>
            <a:r>
              <a:rPr kumimoji="1" lang="en-US" altLang="zh-CN" dirty="0"/>
              <a:t>Feature: size</a:t>
            </a:r>
          </a:p>
          <a:p>
            <a:pPr lvl="1"/>
            <a:r>
              <a:rPr kumimoji="1" lang="en-US" altLang="zh-CN" dirty="0"/>
              <a:t>Label: price (real number)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1219204" y="1784322"/>
            <a:ext cx="6233610" cy="3385610"/>
            <a:chOff x="1219204" y="1784322"/>
            <a:chExt cx="6233610" cy="3385610"/>
          </a:xfrm>
        </p:grpSpPr>
        <p:grpSp>
          <p:nvGrpSpPr>
            <p:cNvPr id="4" name="组 3"/>
            <p:cNvGrpSpPr/>
            <p:nvPr/>
          </p:nvGrpSpPr>
          <p:grpSpPr>
            <a:xfrm>
              <a:off x="1219204" y="1784322"/>
              <a:ext cx="6019796" cy="3092478"/>
              <a:chOff x="1219204" y="1784322"/>
              <a:chExt cx="6019796" cy="3092478"/>
            </a:xfrm>
          </p:grpSpPr>
          <p:cxnSp>
            <p:nvCxnSpPr>
              <p:cNvPr id="5" name="直线连接符 4"/>
              <p:cNvCxnSpPr/>
              <p:nvPr/>
            </p:nvCxnSpPr>
            <p:spPr>
              <a:xfrm>
                <a:off x="2286000" y="4355068"/>
                <a:ext cx="4953000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直线连接符 6"/>
              <p:cNvCxnSpPr/>
              <p:nvPr/>
            </p:nvCxnSpPr>
            <p:spPr>
              <a:xfrm flipV="1">
                <a:off x="2286000" y="1840468"/>
                <a:ext cx="0" cy="251460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" name="文本框 8"/>
              <p:cNvSpPr txBox="1"/>
              <p:nvPr/>
            </p:nvSpPr>
            <p:spPr>
              <a:xfrm rot="16200000">
                <a:off x="830936" y="2172590"/>
                <a:ext cx="114586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dirty="0"/>
                  <a:t>Price (K$)</a:t>
                </a:r>
                <a:endParaRPr kumimoji="1" lang="zh-CN" altLang="en-US" dirty="0"/>
              </a:p>
            </p:txBody>
          </p:sp>
          <p:cxnSp>
            <p:nvCxnSpPr>
              <p:cNvPr id="10" name="直线连接符 9"/>
              <p:cNvCxnSpPr/>
              <p:nvPr/>
            </p:nvCxnSpPr>
            <p:spPr>
              <a:xfrm flipV="1">
                <a:off x="3124200" y="4253468"/>
                <a:ext cx="0" cy="22860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直线连接符 11"/>
              <p:cNvCxnSpPr/>
              <p:nvPr/>
            </p:nvCxnSpPr>
            <p:spPr>
              <a:xfrm flipV="1">
                <a:off x="3733800" y="4253468"/>
                <a:ext cx="0" cy="22860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直线连接符 12"/>
              <p:cNvCxnSpPr/>
              <p:nvPr/>
            </p:nvCxnSpPr>
            <p:spPr>
              <a:xfrm flipV="1">
                <a:off x="4419600" y="4253468"/>
                <a:ext cx="0" cy="22860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文本框 13"/>
              <p:cNvSpPr txBox="1"/>
              <p:nvPr/>
            </p:nvSpPr>
            <p:spPr>
              <a:xfrm>
                <a:off x="2895600" y="4507468"/>
                <a:ext cx="53091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dirty="0"/>
                  <a:t>500</a:t>
                </a:r>
                <a:endParaRPr kumimoji="1" lang="zh-CN" altLang="en-US" dirty="0"/>
              </a:p>
            </p:txBody>
          </p:sp>
          <p:sp>
            <p:nvSpPr>
              <p:cNvPr id="15" name="文本框 14"/>
              <p:cNvSpPr txBox="1"/>
              <p:nvPr/>
            </p:nvSpPr>
            <p:spPr>
              <a:xfrm>
                <a:off x="3429000" y="4507468"/>
                <a:ext cx="6463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dirty="0"/>
                  <a:t>1000</a:t>
                </a:r>
                <a:endParaRPr kumimoji="1" lang="zh-CN" altLang="en-US" dirty="0"/>
              </a:p>
            </p:txBody>
          </p:sp>
          <p:sp>
            <p:nvSpPr>
              <p:cNvPr id="16" name="文本框 15"/>
              <p:cNvSpPr txBox="1"/>
              <p:nvPr/>
            </p:nvSpPr>
            <p:spPr>
              <a:xfrm>
                <a:off x="4114800" y="4507468"/>
                <a:ext cx="6463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dirty="0"/>
                  <a:t>1500</a:t>
                </a:r>
                <a:endParaRPr kumimoji="1" lang="zh-CN" altLang="en-US" dirty="0"/>
              </a:p>
            </p:txBody>
          </p:sp>
          <p:cxnSp>
            <p:nvCxnSpPr>
              <p:cNvPr id="17" name="直线连接符 16"/>
              <p:cNvCxnSpPr/>
              <p:nvPr/>
            </p:nvCxnSpPr>
            <p:spPr>
              <a:xfrm flipV="1">
                <a:off x="4997450" y="4253468"/>
                <a:ext cx="0" cy="22860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直线连接符 17"/>
              <p:cNvCxnSpPr/>
              <p:nvPr/>
            </p:nvCxnSpPr>
            <p:spPr>
              <a:xfrm flipV="1">
                <a:off x="5607050" y="4253468"/>
                <a:ext cx="0" cy="22860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直线连接符 18"/>
              <p:cNvCxnSpPr/>
              <p:nvPr/>
            </p:nvCxnSpPr>
            <p:spPr>
              <a:xfrm flipV="1">
                <a:off x="6292850" y="4253468"/>
                <a:ext cx="0" cy="22860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文本框 19"/>
              <p:cNvSpPr txBox="1"/>
              <p:nvPr/>
            </p:nvSpPr>
            <p:spPr>
              <a:xfrm>
                <a:off x="4724400" y="4507468"/>
                <a:ext cx="6463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dirty="0"/>
                  <a:t>2000</a:t>
                </a:r>
                <a:endParaRPr kumimoji="1" lang="zh-CN" altLang="en-US" dirty="0"/>
              </a:p>
            </p:txBody>
          </p:sp>
          <p:sp>
            <p:nvSpPr>
              <p:cNvPr id="21" name="文本框 20"/>
              <p:cNvSpPr txBox="1"/>
              <p:nvPr/>
            </p:nvSpPr>
            <p:spPr>
              <a:xfrm>
                <a:off x="5372803" y="4498816"/>
                <a:ext cx="6463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dirty="0"/>
                  <a:t>2500</a:t>
                </a:r>
                <a:endParaRPr kumimoji="1" lang="zh-CN" altLang="en-US" dirty="0"/>
              </a:p>
            </p:txBody>
          </p:sp>
          <p:sp>
            <p:nvSpPr>
              <p:cNvPr id="22" name="文本框 21"/>
              <p:cNvSpPr txBox="1"/>
              <p:nvPr/>
            </p:nvSpPr>
            <p:spPr>
              <a:xfrm>
                <a:off x="6024880" y="4492228"/>
                <a:ext cx="6463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dirty="0"/>
                  <a:t>3000</a:t>
                </a:r>
                <a:endParaRPr kumimoji="1" lang="zh-CN" altLang="en-US" dirty="0"/>
              </a:p>
            </p:txBody>
          </p:sp>
          <p:cxnSp>
            <p:nvCxnSpPr>
              <p:cNvPr id="23" name="直线连接符 22"/>
              <p:cNvCxnSpPr/>
              <p:nvPr/>
            </p:nvCxnSpPr>
            <p:spPr>
              <a:xfrm>
                <a:off x="2286000" y="3745468"/>
                <a:ext cx="4724400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线连接符 26"/>
              <p:cNvCxnSpPr/>
              <p:nvPr/>
            </p:nvCxnSpPr>
            <p:spPr>
              <a:xfrm>
                <a:off x="2286000" y="3135868"/>
                <a:ext cx="4724400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线连接符 27"/>
              <p:cNvCxnSpPr/>
              <p:nvPr/>
            </p:nvCxnSpPr>
            <p:spPr>
              <a:xfrm>
                <a:off x="2286000" y="2450068"/>
                <a:ext cx="4724400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文本框 28"/>
              <p:cNvSpPr txBox="1"/>
              <p:nvPr/>
            </p:nvSpPr>
            <p:spPr>
              <a:xfrm>
                <a:off x="1752600" y="3593068"/>
                <a:ext cx="53091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dirty="0"/>
                  <a:t>100</a:t>
                </a:r>
                <a:endParaRPr kumimoji="1" lang="zh-CN" altLang="en-US" dirty="0"/>
              </a:p>
            </p:txBody>
          </p:sp>
          <p:sp>
            <p:nvSpPr>
              <p:cNvPr id="30" name="文本框 29"/>
              <p:cNvSpPr txBox="1"/>
              <p:nvPr/>
            </p:nvSpPr>
            <p:spPr>
              <a:xfrm>
                <a:off x="1752600" y="2297668"/>
                <a:ext cx="53091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dirty="0"/>
                  <a:t>300</a:t>
                </a:r>
                <a:endParaRPr kumimoji="1" lang="zh-CN" altLang="en-US" dirty="0"/>
              </a:p>
            </p:txBody>
          </p:sp>
          <p:sp>
            <p:nvSpPr>
              <p:cNvPr id="31" name="文本框 30"/>
              <p:cNvSpPr txBox="1"/>
              <p:nvPr/>
            </p:nvSpPr>
            <p:spPr>
              <a:xfrm>
                <a:off x="1752600" y="2983468"/>
                <a:ext cx="53091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dirty="0"/>
                  <a:t>200</a:t>
                </a:r>
                <a:endParaRPr kumimoji="1" lang="zh-CN" altLang="en-US" dirty="0"/>
              </a:p>
            </p:txBody>
          </p:sp>
        </p:grpSp>
        <p:sp>
          <p:nvSpPr>
            <p:cNvPr id="34" name="文本框 33"/>
            <p:cNvSpPr txBox="1"/>
            <p:nvPr/>
          </p:nvSpPr>
          <p:spPr>
            <a:xfrm>
              <a:off x="6248400" y="4800600"/>
              <a:ext cx="12044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/>
                <a:t>Size (feet</a:t>
              </a:r>
              <a:r>
                <a:rPr kumimoji="1" lang="en-US" altLang="zh-CN" sz="1400" baseline="30000" dirty="0"/>
                <a:t>2</a:t>
              </a:r>
              <a:r>
                <a:rPr kumimoji="1" lang="en-US" altLang="zh-CN" dirty="0"/>
                <a:t>)</a:t>
              </a:r>
              <a:endParaRPr kumimoji="1" lang="zh-CN" altLang="en-US" dirty="0"/>
            </a:p>
          </p:txBody>
        </p:sp>
      </p:grpSp>
      <p:sp>
        <p:nvSpPr>
          <p:cNvPr id="35" name="椭圆 34"/>
          <p:cNvSpPr/>
          <p:nvPr/>
        </p:nvSpPr>
        <p:spPr>
          <a:xfrm>
            <a:off x="3048000" y="3352800"/>
            <a:ext cx="137160" cy="1371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6" name="椭圆 35"/>
          <p:cNvSpPr/>
          <p:nvPr/>
        </p:nvSpPr>
        <p:spPr>
          <a:xfrm>
            <a:off x="3581400" y="3124200"/>
            <a:ext cx="137160" cy="1371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4343400" y="2895600"/>
            <a:ext cx="137160" cy="1371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5257800" y="2667000"/>
            <a:ext cx="137160" cy="1371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6324600" y="2514600"/>
            <a:ext cx="137160" cy="1371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585B7306-9796-2248-91AF-7D423D7BCB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Fall 2018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C22EB412-4098-EA4C-84AC-8E508EA15F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Learning, SDSU</a:t>
            </a:r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066D0B74-73A6-A441-87CF-C9EE8A2FE1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5E5EC-DA74-4BEB-88AD-2C8A9185000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126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6" grpId="0" animBg="1"/>
      <p:bldP spid="37" grpId="0" animBg="1"/>
      <p:bldP spid="38" grpId="0" animBg="1"/>
      <p:bldP spid="3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Training Set (92115)</a:t>
            </a:r>
            <a:endParaRPr kumimoji="1" lang="zh-CN" altLang="en-US" dirty="0"/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sz="quarter" idx="1"/>
            <p:extLst/>
          </p:nvPr>
        </p:nvGraphicFramePr>
        <p:xfrm>
          <a:off x="2057400" y="1371600"/>
          <a:ext cx="4419600" cy="2225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09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09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kumimoji="1" lang="en-US" altLang="zh-CN" dirty="0"/>
                        <a:t>Size (feet</a:t>
                      </a:r>
                      <a:r>
                        <a:rPr kumimoji="1" lang="en-US" altLang="zh-CN" sz="1400" baseline="30000" dirty="0"/>
                        <a:t>2</a:t>
                      </a:r>
                      <a:r>
                        <a:rPr kumimoji="1" lang="en-US" altLang="zh-CN" dirty="0"/>
                        <a:t>)</a:t>
                      </a:r>
                      <a:endParaRPr kumimoji="1"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dirty="0"/>
                        <a:t>Price (k$)</a:t>
                      </a:r>
                      <a:endParaRPr kumimoji="1"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856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399.5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1512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449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865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350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1044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345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…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…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" name="内容占位符 2"/>
          <p:cNvSpPr txBox="1">
            <a:spLocks/>
          </p:cNvSpPr>
          <p:nvPr/>
        </p:nvSpPr>
        <p:spPr>
          <a:xfrm>
            <a:off x="609600" y="3810000"/>
            <a:ext cx="8229600" cy="74676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3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/>
              <a:t>Notation</a:t>
            </a:r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9C68FDD-76DA-E346-B777-2BC85F784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Fall 2018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0C34603-7A08-F64A-9292-C8E3B9DA47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Learning, SDSU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B35E90B-61BE-CF47-B291-4D350F292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5E5EC-DA74-4BEB-88AD-2C8A9185000E}" type="slidenum">
              <a:rPr lang="en-US" smtClean="0"/>
              <a:t>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673BADBA-9821-DC47-8F83-F895F628EDE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83427500"/>
                  </p:ext>
                </p:extLst>
              </p:nvPr>
            </p:nvGraphicFramePr>
            <p:xfrm>
              <a:off x="2057400" y="4376420"/>
              <a:ext cx="2057400" cy="18872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028700">
                      <a:extLst>
                        <a:ext uri="{9D8B030D-6E8A-4147-A177-3AD203B41FA5}">
                          <a16:colId xmlns:a16="http://schemas.microsoft.com/office/drawing/2014/main" val="2972388558"/>
                        </a:ext>
                      </a:extLst>
                    </a:gridCol>
                    <a:gridCol w="1028700">
                      <a:extLst>
                        <a:ext uri="{9D8B030D-6E8A-4147-A177-3AD203B41FA5}">
                          <a16:colId xmlns:a16="http://schemas.microsoft.com/office/drawing/2014/main" val="403252668"/>
                        </a:ext>
                      </a:extLst>
                    </a:gridCol>
                  </a:tblGrid>
                  <a:tr h="37744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Feature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Label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508579533"/>
                      </a:ext>
                    </a:extLst>
                  </a:tr>
                  <a:tr h="37744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i="1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1800" i="1">
                                        <a:latin typeface="Cambria Math"/>
                                      </a:rPr>
                                      <m:t>1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i="1">
                                        <a:latin typeface="Cambria Math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1800" i="1">
                                        <a:latin typeface="Cambria Math"/>
                                      </a:rPr>
                                      <m:t>1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824159783"/>
                      </a:ext>
                    </a:extLst>
                  </a:tr>
                  <a:tr h="37744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i="1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1800" i="1">
                                        <a:latin typeface="Cambria Math"/>
                                      </a:rPr>
                                      <m:t>2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i="1">
                                        <a:latin typeface="Cambria Math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1800" i="1">
                                        <a:latin typeface="Cambria Math"/>
                                      </a:rPr>
                                      <m:t>2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909478570"/>
                      </a:ext>
                    </a:extLst>
                  </a:tr>
                  <a:tr h="37744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i="1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1800" i="1">
                                        <a:latin typeface="Cambria Math"/>
                                      </a:rPr>
                                      <m:t>3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i="1">
                                        <a:latin typeface="Cambria Math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1800" i="1">
                                        <a:latin typeface="Cambria Math"/>
                                      </a:rPr>
                                      <m:t>3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564451402"/>
                      </a:ext>
                    </a:extLst>
                  </a:tr>
                  <a:tr h="37744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808063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673BADBA-9821-DC47-8F83-F895F628EDE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83427500"/>
                  </p:ext>
                </p:extLst>
              </p:nvPr>
            </p:nvGraphicFramePr>
            <p:xfrm>
              <a:off x="2057400" y="4376420"/>
              <a:ext cx="2057400" cy="18872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028700">
                      <a:extLst>
                        <a:ext uri="{9D8B030D-6E8A-4147-A177-3AD203B41FA5}">
                          <a16:colId xmlns:a16="http://schemas.microsoft.com/office/drawing/2014/main" val="2972388558"/>
                        </a:ext>
                      </a:extLst>
                    </a:gridCol>
                    <a:gridCol w="1028700">
                      <a:extLst>
                        <a:ext uri="{9D8B030D-6E8A-4147-A177-3AD203B41FA5}">
                          <a16:colId xmlns:a16="http://schemas.microsoft.com/office/drawing/2014/main" val="403252668"/>
                        </a:ext>
                      </a:extLst>
                    </a:gridCol>
                  </a:tblGrid>
                  <a:tr h="37744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Feature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Label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508579533"/>
                      </a:ext>
                    </a:extLst>
                  </a:tr>
                  <a:tr h="37744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235" t="-106667" r="-101235" b="-31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1235" t="-106667" r="-1235" b="-31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24159783"/>
                      </a:ext>
                    </a:extLst>
                  </a:tr>
                  <a:tr h="37744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235" t="-206667" r="-101235" b="-21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1235" t="-206667" r="-1235" b="-21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09478570"/>
                      </a:ext>
                    </a:extLst>
                  </a:tr>
                  <a:tr h="37744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235" t="-306667" r="-101235" b="-11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1235" t="-306667" r="-1235" b="-11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64451402"/>
                      </a:ext>
                    </a:extLst>
                  </a:tr>
                  <a:tr h="37744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808063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53D5662-B623-CA43-B0DC-202FDB678C99}"/>
                  </a:ext>
                </a:extLst>
              </p:cNvPr>
              <p:cNvSpPr txBox="1"/>
              <p:nvPr/>
            </p:nvSpPr>
            <p:spPr>
              <a:xfrm>
                <a:off x="4572000" y="4376420"/>
                <a:ext cx="41148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Single parameter: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2400" dirty="0"/>
              </a:p>
              <a:p>
                <a:r>
                  <a:rPr lang="en-US" sz="2400" dirty="0"/>
                  <a:t>Simple idea: 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400" dirty="0"/>
                  <a:t> to predict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53D5662-B623-CA43-B0DC-202FDB678C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4376420"/>
                <a:ext cx="4114800" cy="830997"/>
              </a:xfrm>
              <a:prstGeom prst="rect">
                <a:avLst/>
              </a:prstGeom>
              <a:blipFill>
                <a:blip r:embed="rId3"/>
                <a:stretch>
                  <a:fillRect l="-2469" t="-6061"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485808E-2B3B-A04D-A3DB-FCE0C5FBE6A5}"/>
                  </a:ext>
                </a:extLst>
              </p:cNvPr>
              <p:cNvSpPr txBox="1"/>
              <p:nvPr/>
            </p:nvSpPr>
            <p:spPr>
              <a:xfrm>
                <a:off x="4572000" y="5551051"/>
                <a:ext cx="41148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Intercept parameter: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/>
                  <a:t>, why?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485808E-2B3B-A04D-A3DB-FCE0C5FBE6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5551051"/>
                <a:ext cx="4114800" cy="461665"/>
              </a:xfrm>
              <a:prstGeom prst="rect">
                <a:avLst/>
              </a:prstGeom>
              <a:blipFill>
                <a:blip r:embed="rId4"/>
                <a:stretch>
                  <a:fillRect l="-2469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72496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3" grpId="0"/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164613-BC48-1743-AB5E-4D137CE4F4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Mental model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198BA7D-D227-EC4F-95EC-2FA421788F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Fall 2018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CD7F4E-9586-7B43-B5CB-25079EC0EE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Learning, SDSU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B6DFEC-650E-FD4D-8B5E-DB27008653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5E5EC-DA74-4BEB-88AD-2C8A9185000E}" type="slidenum">
              <a:rPr lang="en-US" smtClean="0"/>
              <a:t>6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601A87D-66DD-AB45-9901-0723BB796974}"/>
              </a:ext>
            </a:extLst>
          </p:cNvPr>
          <p:cNvGrpSpPr/>
          <p:nvPr/>
        </p:nvGrpSpPr>
        <p:grpSpPr>
          <a:xfrm>
            <a:off x="536448" y="1752600"/>
            <a:ext cx="8229600" cy="3454063"/>
            <a:chOff x="838200" y="2870537"/>
            <a:chExt cx="8229600" cy="3454063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A6B03A85-4F23-3D48-B148-E22C1FC8565D}"/>
                </a:ext>
              </a:extLst>
            </p:cNvPr>
            <p:cNvGrpSpPr/>
            <p:nvPr/>
          </p:nvGrpSpPr>
          <p:grpSpPr>
            <a:xfrm>
              <a:off x="838200" y="3124200"/>
              <a:ext cx="5486400" cy="3200400"/>
              <a:chOff x="838200" y="3124200"/>
              <a:chExt cx="5486400" cy="3200400"/>
            </a:xfrm>
          </p:grpSpPr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420575B9-1047-904E-8DFC-B48AB4230311}"/>
                  </a:ext>
                </a:extLst>
              </p:cNvPr>
              <p:cNvSpPr/>
              <p:nvPr/>
            </p:nvSpPr>
            <p:spPr>
              <a:xfrm>
                <a:off x="838200" y="3124200"/>
                <a:ext cx="2971800" cy="3200400"/>
              </a:xfrm>
              <a:prstGeom prst="rect">
                <a:avLst/>
              </a:prstGeom>
              <a:noFill/>
              <a:ln w="28575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CF260699-D861-2E40-A37D-671FBBF6EEAC}"/>
                  </a:ext>
                </a:extLst>
              </p:cNvPr>
              <p:cNvSpPr/>
              <p:nvPr/>
            </p:nvSpPr>
            <p:spPr>
              <a:xfrm>
                <a:off x="1066800" y="3276600"/>
                <a:ext cx="685800" cy="457200"/>
              </a:xfrm>
              <a:prstGeom prst="rect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Data</a:t>
                </a:r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8538A61A-4082-B848-AFD6-1A61E1496AC1}"/>
                  </a:ext>
                </a:extLst>
              </p:cNvPr>
              <p:cNvSpPr/>
              <p:nvPr/>
            </p:nvSpPr>
            <p:spPr>
              <a:xfrm>
                <a:off x="1066800" y="3886200"/>
                <a:ext cx="685800" cy="457200"/>
              </a:xfrm>
              <a:prstGeom prst="rect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Data</a:t>
                </a:r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BD4F95B5-943F-4941-88A3-8438A29C4106}"/>
                  </a:ext>
                </a:extLst>
              </p:cNvPr>
              <p:cNvSpPr/>
              <p:nvPr/>
            </p:nvSpPr>
            <p:spPr>
              <a:xfrm>
                <a:off x="1066800" y="4495800"/>
                <a:ext cx="685800" cy="457200"/>
              </a:xfrm>
              <a:prstGeom prst="rect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Data</a:t>
                </a:r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7C80B97A-45A0-794C-BD87-551ED8AD1B73}"/>
                  </a:ext>
                </a:extLst>
              </p:cNvPr>
              <p:cNvSpPr/>
              <p:nvPr/>
            </p:nvSpPr>
            <p:spPr>
              <a:xfrm>
                <a:off x="1066800" y="5105400"/>
                <a:ext cx="685800" cy="457200"/>
              </a:xfrm>
              <a:prstGeom prst="rect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Data</a:t>
                </a:r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1C01708A-5375-8C48-834C-D31B307C074E}"/>
                  </a:ext>
                </a:extLst>
              </p:cNvPr>
              <p:cNvSpPr/>
              <p:nvPr/>
            </p:nvSpPr>
            <p:spPr>
              <a:xfrm>
                <a:off x="1066800" y="5715000"/>
                <a:ext cx="685800" cy="457200"/>
              </a:xfrm>
              <a:prstGeom prst="rect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Data</a:t>
                </a:r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66E636E5-B0F5-634C-9011-2FE11650CBB0}"/>
                  </a:ext>
                </a:extLst>
              </p:cNvPr>
              <p:cNvSpPr/>
              <p:nvPr/>
            </p:nvSpPr>
            <p:spPr>
              <a:xfrm>
                <a:off x="1981200" y="3276600"/>
                <a:ext cx="685800" cy="457200"/>
              </a:xfrm>
              <a:prstGeom prst="rect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Data</a:t>
                </a:r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A2BAC446-DC0C-EA4C-80A3-F8FCA2C72066}"/>
                  </a:ext>
                </a:extLst>
              </p:cNvPr>
              <p:cNvSpPr/>
              <p:nvPr/>
            </p:nvSpPr>
            <p:spPr>
              <a:xfrm>
                <a:off x="1981200" y="3886200"/>
                <a:ext cx="685800" cy="457200"/>
              </a:xfrm>
              <a:prstGeom prst="rect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Data</a:t>
                </a:r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68B671CC-CEF9-9B40-A23D-9FB49ECF9C31}"/>
                  </a:ext>
                </a:extLst>
              </p:cNvPr>
              <p:cNvSpPr/>
              <p:nvPr/>
            </p:nvSpPr>
            <p:spPr>
              <a:xfrm>
                <a:off x="1981200" y="4495800"/>
                <a:ext cx="685800" cy="457200"/>
              </a:xfrm>
              <a:prstGeom prst="rect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Data</a:t>
                </a:r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C29DD313-75F6-8148-8885-E8C77DA8E62A}"/>
                  </a:ext>
                </a:extLst>
              </p:cNvPr>
              <p:cNvSpPr/>
              <p:nvPr/>
            </p:nvSpPr>
            <p:spPr>
              <a:xfrm>
                <a:off x="1981200" y="5105400"/>
                <a:ext cx="685800" cy="457200"/>
              </a:xfrm>
              <a:prstGeom prst="rect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Data</a:t>
                </a:r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FF1D56DD-178D-0A47-ACFD-2F7C6D2867BB}"/>
                  </a:ext>
                </a:extLst>
              </p:cNvPr>
              <p:cNvSpPr/>
              <p:nvPr/>
            </p:nvSpPr>
            <p:spPr>
              <a:xfrm>
                <a:off x="1981200" y="5715000"/>
                <a:ext cx="685800" cy="457200"/>
              </a:xfrm>
              <a:prstGeom prst="rect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Data</a:t>
                </a:r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5B859E3C-00FF-B242-A097-1E9F2A03B38D}"/>
                  </a:ext>
                </a:extLst>
              </p:cNvPr>
              <p:cNvSpPr/>
              <p:nvPr/>
            </p:nvSpPr>
            <p:spPr>
              <a:xfrm>
                <a:off x="2857500" y="3276600"/>
                <a:ext cx="685800" cy="457200"/>
              </a:xfrm>
              <a:prstGeom prst="rect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Data</a:t>
                </a:r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1CBB5D03-930C-C646-9B03-326F86A593A5}"/>
                  </a:ext>
                </a:extLst>
              </p:cNvPr>
              <p:cNvSpPr/>
              <p:nvPr/>
            </p:nvSpPr>
            <p:spPr>
              <a:xfrm>
                <a:off x="2857500" y="3886200"/>
                <a:ext cx="685800" cy="457200"/>
              </a:xfrm>
              <a:prstGeom prst="rect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Data</a:t>
                </a:r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3E9FEA9C-E4E1-A445-8B9A-FB0A307F152C}"/>
                  </a:ext>
                </a:extLst>
              </p:cNvPr>
              <p:cNvSpPr/>
              <p:nvPr/>
            </p:nvSpPr>
            <p:spPr>
              <a:xfrm>
                <a:off x="2857500" y="4495800"/>
                <a:ext cx="685800" cy="457200"/>
              </a:xfrm>
              <a:prstGeom prst="rect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Data</a:t>
                </a:r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90FA143D-C1C1-B042-B538-624BFE802954}"/>
                  </a:ext>
                </a:extLst>
              </p:cNvPr>
              <p:cNvSpPr/>
              <p:nvPr/>
            </p:nvSpPr>
            <p:spPr>
              <a:xfrm>
                <a:off x="2857500" y="5105400"/>
                <a:ext cx="685800" cy="457200"/>
              </a:xfrm>
              <a:prstGeom prst="rect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Data</a:t>
                </a:r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3831F325-C31A-AB43-8D4D-02D377B90498}"/>
                  </a:ext>
                </a:extLst>
              </p:cNvPr>
              <p:cNvSpPr/>
              <p:nvPr/>
            </p:nvSpPr>
            <p:spPr>
              <a:xfrm>
                <a:off x="2857500" y="5715000"/>
                <a:ext cx="685800" cy="457200"/>
              </a:xfrm>
              <a:prstGeom prst="rect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Data</a:t>
                </a:r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721E91FA-D109-164A-90B2-A7A9ACD3F31A}"/>
                  </a:ext>
                </a:extLst>
              </p:cNvPr>
              <p:cNvSpPr/>
              <p:nvPr/>
            </p:nvSpPr>
            <p:spPr>
              <a:xfrm>
                <a:off x="4495800" y="3886200"/>
                <a:ext cx="1828800" cy="1066800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6" name="TextBox 45">
                    <a:extLst>
                      <a:ext uri="{FF2B5EF4-FFF2-40B4-BE49-F238E27FC236}">
                        <a16:creationId xmlns:a16="http://schemas.microsoft.com/office/drawing/2014/main" id="{8CEB02DA-733B-B64C-9840-89C1419251B5}"/>
                      </a:ext>
                    </a:extLst>
                  </p:cNvPr>
                  <p:cNvSpPr txBox="1"/>
                  <p:nvPr/>
                </p:nvSpPr>
                <p:spPr>
                  <a:xfrm>
                    <a:off x="4724400" y="3948858"/>
                    <a:ext cx="1292352" cy="84978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type m:val="noBar"/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46" name="TextBox 45">
                    <a:extLst>
                      <a:ext uri="{FF2B5EF4-FFF2-40B4-BE49-F238E27FC236}">
                        <a16:creationId xmlns:a16="http://schemas.microsoft.com/office/drawing/2014/main" id="{8CEB02DA-733B-B64C-9840-89C1419251B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24400" y="3948858"/>
                    <a:ext cx="1292352" cy="849784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b="-147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5917A32-5AD5-674E-A2A7-CB397319ED8D}"/>
                </a:ext>
              </a:extLst>
            </p:cNvPr>
            <p:cNvGrpSpPr/>
            <p:nvPr/>
          </p:nvGrpSpPr>
          <p:grpSpPr>
            <a:xfrm>
              <a:off x="990600" y="3200400"/>
              <a:ext cx="3505200" cy="1219200"/>
              <a:chOff x="990600" y="3200400"/>
              <a:chExt cx="3505200" cy="1219200"/>
            </a:xfrm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FF960673-6C2B-5C44-8668-1B2EC56684AD}"/>
                  </a:ext>
                </a:extLst>
              </p:cNvPr>
              <p:cNvSpPr/>
              <p:nvPr/>
            </p:nvSpPr>
            <p:spPr>
              <a:xfrm>
                <a:off x="990600" y="3200400"/>
                <a:ext cx="838200" cy="60960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EF370B52-DE9B-1B41-A2FA-17D25F171BA8}"/>
                  </a:ext>
                </a:extLst>
              </p:cNvPr>
              <p:cNvCxnSpPr>
                <a:stCxn id="27" idx="3"/>
                <a:endCxn id="45" idx="1"/>
              </p:cNvCxnSpPr>
              <p:nvPr/>
            </p:nvCxnSpPr>
            <p:spPr>
              <a:xfrm>
                <a:off x="1828800" y="3505200"/>
                <a:ext cx="2667000" cy="91440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A5D4D83C-0D76-2C42-A6F3-B46967015D49}"/>
                </a:ext>
              </a:extLst>
            </p:cNvPr>
            <p:cNvGrpSpPr/>
            <p:nvPr/>
          </p:nvGrpSpPr>
          <p:grpSpPr>
            <a:xfrm>
              <a:off x="990600" y="3810000"/>
              <a:ext cx="3505200" cy="609600"/>
              <a:chOff x="990600" y="3810000"/>
              <a:chExt cx="3505200" cy="609600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7CB304FF-4A89-D64E-839F-2F60973D65DD}"/>
                  </a:ext>
                </a:extLst>
              </p:cNvPr>
              <p:cNvSpPr/>
              <p:nvPr/>
            </p:nvSpPr>
            <p:spPr>
              <a:xfrm>
                <a:off x="990600" y="3810000"/>
                <a:ext cx="838200" cy="60960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43361075-4375-BF42-86BD-973E09EAB09A}"/>
                  </a:ext>
                </a:extLst>
              </p:cNvPr>
              <p:cNvCxnSpPr>
                <a:cxnSpLocks/>
                <a:stCxn id="25" idx="3"/>
                <a:endCxn id="45" idx="1"/>
              </p:cNvCxnSpPr>
              <p:nvPr/>
            </p:nvCxnSpPr>
            <p:spPr>
              <a:xfrm>
                <a:off x="1828800" y="4114800"/>
                <a:ext cx="2667000" cy="30480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82BEFE91-3781-7F4F-92BC-1B1564583316}"/>
                </a:ext>
              </a:extLst>
            </p:cNvPr>
            <p:cNvGrpSpPr/>
            <p:nvPr/>
          </p:nvGrpSpPr>
          <p:grpSpPr>
            <a:xfrm>
              <a:off x="990600" y="4419600"/>
              <a:ext cx="3505200" cy="609600"/>
              <a:chOff x="990600" y="4419600"/>
              <a:chExt cx="3505200" cy="609600"/>
            </a:xfrm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3C7EC505-832B-9A48-B5A2-E1920E5B6524}"/>
                  </a:ext>
                </a:extLst>
              </p:cNvPr>
              <p:cNvSpPr/>
              <p:nvPr/>
            </p:nvSpPr>
            <p:spPr>
              <a:xfrm>
                <a:off x="990600" y="4419600"/>
                <a:ext cx="838200" cy="60960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C3B85C10-BD62-6248-A87B-AE6F679D7242}"/>
                  </a:ext>
                </a:extLst>
              </p:cNvPr>
              <p:cNvCxnSpPr>
                <a:cxnSpLocks/>
                <a:stCxn id="23" idx="3"/>
                <a:endCxn id="45" idx="1"/>
              </p:cNvCxnSpPr>
              <p:nvPr/>
            </p:nvCxnSpPr>
            <p:spPr>
              <a:xfrm flipV="1">
                <a:off x="1828800" y="4419600"/>
                <a:ext cx="2667000" cy="30480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A139ACF3-0363-664F-8C90-01EFE47F3D6F}"/>
                </a:ext>
              </a:extLst>
            </p:cNvPr>
            <p:cNvGrpSpPr/>
            <p:nvPr/>
          </p:nvGrpSpPr>
          <p:grpSpPr>
            <a:xfrm>
              <a:off x="990600" y="4419600"/>
              <a:ext cx="3505200" cy="1219200"/>
              <a:chOff x="990600" y="4419600"/>
              <a:chExt cx="3505200" cy="1219200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6D85FB02-9CD4-E247-A283-76759C24F712}"/>
                  </a:ext>
                </a:extLst>
              </p:cNvPr>
              <p:cNvSpPr/>
              <p:nvPr/>
            </p:nvSpPr>
            <p:spPr>
              <a:xfrm>
                <a:off x="990600" y="5029200"/>
                <a:ext cx="838200" cy="60960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EA2A4491-0879-B440-99AE-F28A4553D0EA}"/>
                  </a:ext>
                </a:extLst>
              </p:cNvPr>
              <p:cNvCxnSpPr>
                <a:cxnSpLocks/>
                <a:stCxn id="21" idx="3"/>
                <a:endCxn id="45" idx="1"/>
              </p:cNvCxnSpPr>
              <p:nvPr/>
            </p:nvCxnSpPr>
            <p:spPr>
              <a:xfrm flipV="1">
                <a:off x="1828800" y="4419600"/>
                <a:ext cx="2667000" cy="91440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1CA65D5B-BF0A-3F4E-B536-6CDAB1A49E0E}"/>
                </a:ext>
              </a:extLst>
            </p:cNvPr>
            <p:cNvGrpSpPr/>
            <p:nvPr/>
          </p:nvGrpSpPr>
          <p:grpSpPr>
            <a:xfrm>
              <a:off x="990600" y="4419600"/>
              <a:ext cx="3505200" cy="1828800"/>
              <a:chOff x="990600" y="4419600"/>
              <a:chExt cx="3505200" cy="1828800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CF0391D1-3A48-D94C-8971-685EF57D2CFB}"/>
                  </a:ext>
                </a:extLst>
              </p:cNvPr>
              <p:cNvSpPr/>
              <p:nvPr/>
            </p:nvSpPr>
            <p:spPr>
              <a:xfrm>
                <a:off x="990600" y="5638800"/>
                <a:ext cx="838200" cy="60960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69C2F475-7EAE-5A41-897C-2E33A3C4F201}"/>
                  </a:ext>
                </a:extLst>
              </p:cNvPr>
              <p:cNvCxnSpPr>
                <a:cxnSpLocks/>
                <a:stCxn id="19" idx="3"/>
                <a:endCxn id="45" idx="1"/>
              </p:cNvCxnSpPr>
              <p:nvPr/>
            </p:nvCxnSpPr>
            <p:spPr>
              <a:xfrm flipV="1">
                <a:off x="1828800" y="4419600"/>
                <a:ext cx="2667000" cy="152400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A28193C-DF96-EA4E-81E1-369B395A2EE0}"/>
                </a:ext>
              </a:extLst>
            </p:cNvPr>
            <p:cNvSpPr txBox="1"/>
            <p:nvPr/>
          </p:nvSpPr>
          <p:spPr>
            <a:xfrm>
              <a:off x="3886200" y="3276600"/>
              <a:ext cx="25146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Learning/training</a:t>
              </a: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5D32E8B7-0239-FC44-8C28-7B9AF252D7B3}"/>
                </a:ext>
              </a:extLst>
            </p:cNvPr>
            <p:cNvGrpSpPr/>
            <p:nvPr/>
          </p:nvGrpSpPr>
          <p:grpSpPr>
            <a:xfrm>
              <a:off x="6324600" y="2870537"/>
              <a:ext cx="2743200" cy="1930063"/>
              <a:chOff x="6324600" y="2870537"/>
              <a:chExt cx="2743200" cy="1930063"/>
            </a:xfrm>
          </p:grpSpPr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1355945E-96A9-DF4B-B94F-AE3D403817B8}"/>
                  </a:ext>
                </a:extLst>
              </p:cNvPr>
              <p:cNvCxnSpPr>
                <a:cxnSpLocks/>
                <a:stCxn id="45" idx="3"/>
              </p:cNvCxnSpPr>
              <p:nvPr/>
            </p:nvCxnSpPr>
            <p:spPr>
              <a:xfrm>
                <a:off x="6324600" y="4419600"/>
                <a:ext cx="1066800" cy="0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B217300-A3D7-9248-9975-5E70668007BD}"/>
                  </a:ext>
                </a:extLst>
              </p:cNvPr>
              <p:cNvSpPr txBox="1"/>
              <p:nvPr/>
            </p:nvSpPr>
            <p:spPr>
              <a:xfrm>
                <a:off x="7219950" y="2870537"/>
                <a:ext cx="1847850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Tasks:</a:t>
                </a:r>
              </a:p>
              <a:p>
                <a:r>
                  <a:rPr lang="en-US" i="1" dirty="0"/>
                  <a:t>Predict spam/not, housing price etc.</a:t>
                </a:r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D1E998E4-E7F7-9942-B8BB-BD0E9DDA90E3}"/>
                  </a:ext>
                </a:extLst>
              </p:cNvPr>
              <p:cNvSpPr/>
              <p:nvPr/>
            </p:nvSpPr>
            <p:spPr>
              <a:xfrm>
                <a:off x="7391400" y="4038600"/>
                <a:ext cx="1295400" cy="762000"/>
              </a:xfrm>
              <a:prstGeom prst="rect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New data</a:t>
                </a:r>
              </a:p>
            </p:txBody>
          </p:sp>
        </p:grp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8E0945CF-11E3-B846-A31B-6A0416C79A8A}"/>
              </a:ext>
            </a:extLst>
          </p:cNvPr>
          <p:cNvSpPr txBox="1"/>
          <p:nvPr/>
        </p:nvSpPr>
        <p:spPr>
          <a:xfrm>
            <a:off x="4147553" y="4063663"/>
            <a:ext cx="28163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Simple linear model</a:t>
            </a:r>
          </a:p>
        </p:txBody>
      </p:sp>
    </p:spTree>
    <p:extLst>
      <p:ext uri="{BB962C8B-B14F-4D97-AF65-F5344CB8AC3E}">
        <p14:creationId xmlns:p14="http://schemas.microsoft.com/office/powerpoint/2010/main" val="9765465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Linear Regression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457200" y="1219200"/>
                <a:ext cx="8229600" cy="2260600"/>
              </a:xfrm>
            </p:spPr>
            <p:txBody>
              <a:bodyPr>
                <a:noAutofit/>
              </a:bodyPr>
              <a:lstStyle/>
              <a:p>
                <a:r>
                  <a:rPr kumimoji="1" lang="en-US" altLang="zh-CN" dirty="0"/>
                  <a:t>Goal: learn a function that map from x to y</a:t>
                </a:r>
              </a:p>
              <a:p>
                <a:pPr marL="0" indent="0">
                  <a:buNone/>
                </a:pPr>
                <a:endParaRPr kumimoji="1" lang="en-US" altLang="zh-CN" b="0" i="1" dirty="0">
                  <a:latin typeface="Cambria Math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/>
                        </a:rPr>
                        <m:t>𝑦</m:t>
                      </m:r>
                      <m:r>
                        <a:rPr kumimoji="1" lang="en-US" altLang="zh-CN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/>
                            </a:rPr>
                            <m:t>𝑓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/>
                            </a:rPr>
                            <m:t>𝜃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/>
                        </a:rPr>
                        <m:t>(</m:t>
                      </m:r>
                      <m:r>
                        <a:rPr kumimoji="1" lang="en-US" altLang="zh-CN" b="0" i="1" smtClean="0">
                          <a:latin typeface="Cambria Math"/>
                        </a:rPr>
                        <m:t>𝑥</m:t>
                      </m:r>
                      <m:r>
                        <a:rPr kumimoji="1" lang="en-US" altLang="zh-CN" b="0" i="1" smtClean="0">
                          <a:latin typeface="Cambria Math"/>
                        </a:rPr>
                        <m:t>)=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/>
                            </a:rPr>
                            <m:t>𝜃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/>
                            </a:rPr>
                            <m:t>𝜃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/>
                        </a:rPr>
                        <m:t> </m:t>
                      </m:r>
                      <m:r>
                        <a:rPr kumimoji="1" lang="en-US" altLang="zh-CN" b="0" i="1" smtClean="0">
                          <a:latin typeface="Cambria Math"/>
                        </a:rPr>
                        <m:t>𝑥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457200" y="1219200"/>
                <a:ext cx="8229600" cy="2260600"/>
              </a:xfrm>
              <a:blipFill>
                <a:blip r:embed="rId3"/>
                <a:stretch>
                  <a:fillRect l="-772" t="-28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组合 3"/>
          <p:cNvGrpSpPr/>
          <p:nvPr/>
        </p:nvGrpSpPr>
        <p:grpSpPr>
          <a:xfrm>
            <a:off x="2335150" y="3118366"/>
            <a:ext cx="3472723" cy="2071132"/>
            <a:chOff x="2362200" y="3124200"/>
            <a:chExt cx="3472723" cy="2071132"/>
          </a:xfrm>
        </p:grpSpPr>
        <p:cxnSp>
          <p:nvCxnSpPr>
            <p:cNvPr id="7" name="直接箭头连接符 6"/>
            <p:cNvCxnSpPr/>
            <p:nvPr/>
          </p:nvCxnSpPr>
          <p:spPr>
            <a:xfrm flipV="1">
              <a:off x="2715441" y="3124200"/>
              <a:ext cx="0" cy="16002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箭头连接符 9"/>
            <p:cNvCxnSpPr/>
            <p:nvPr/>
          </p:nvCxnSpPr>
          <p:spPr>
            <a:xfrm>
              <a:off x="2715441" y="4724400"/>
              <a:ext cx="281940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/>
          </p:nvCxnSpPr>
          <p:spPr>
            <a:xfrm flipV="1">
              <a:off x="3248841" y="3733800"/>
              <a:ext cx="1524000" cy="6096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5534841" y="4826000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362200" y="3339068"/>
              <a:ext cx="2856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y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/>
              <p:cNvSpPr/>
              <p:nvPr/>
            </p:nvSpPr>
            <p:spPr>
              <a:xfrm>
                <a:off x="644002" y="5189498"/>
                <a:ext cx="6733678" cy="44627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kumimoji="1" lang="en-US" altLang="zh-CN" sz="2300" dirty="0">
                    <a:sym typeface="Wingdings" pitchFamily="2" charset="2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300" i="1">
                            <a:latin typeface="Cambria Math"/>
                          </a:rPr>
                          <m:t>𝜃</m:t>
                        </m:r>
                      </m:e>
                      <m:sub>
                        <m:r>
                          <a:rPr kumimoji="1" lang="en-US" altLang="zh-CN" sz="2300" i="1">
                            <a:latin typeface="Cambria Math"/>
                          </a:rPr>
                          <m:t>0</m:t>
                        </m:r>
                      </m:sub>
                    </m:sSub>
                  </m:oMath>
                </a14:m>
                <a:r>
                  <a:rPr kumimoji="1" lang="en-US" altLang="zh-CN" sz="2300" dirty="0">
                    <a:sym typeface="Wingdings" pitchFamily="2" charset="2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300" i="1">
                            <a:latin typeface="Cambria Math"/>
                          </a:rPr>
                          <m:t>𝜃</m:t>
                        </m:r>
                      </m:e>
                      <m:sub>
                        <m:r>
                          <a:rPr kumimoji="1" lang="en-US" altLang="zh-CN" sz="2300" b="0" i="1" smtClean="0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1" lang="en-US" altLang="zh-CN" sz="2300" dirty="0">
                    <a:sym typeface="Wingdings" pitchFamily="2" charset="2"/>
                  </a:rPr>
                  <a:t>): parameters to learn (</a:t>
                </a:r>
                <a:r>
                  <a:rPr lang="en-US" sz="2300" dirty="0"/>
                  <a:t>intercept and </a:t>
                </a:r>
                <a:r>
                  <a:rPr kumimoji="1" lang="en-US" altLang="zh-CN" sz="2300" dirty="0">
                    <a:sym typeface="Wingdings" pitchFamily="2" charset="2"/>
                  </a:rPr>
                  <a:t>slope)</a:t>
                </a:r>
              </a:p>
            </p:txBody>
          </p:sp>
        </mc:Choice>
        <mc:Fallback xmlns="">
          <p:sp>
            <p:nvSpPr>
              <p:cNvPr id="15" name="矩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002" y="5189498"/>
                <a:ext cx="6733678" cy="446276"/>
              </a:xfrm>
              <a:prstGeom prst="rect">
                <a:avLst/>
              </a:prstGeom>
              <a:blipFill rotWithShape="1">
                <a:blip r:embed="rId4"/>
                <a:stretch>
                  <a:fillRect l="-1359" t="-10811" b="-270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7E89B3-6957-3241-9514-9FB40AAAD4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Fall 2018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D7EE41-027A-7645-AB00-F95033BF0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Learning, SDSU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A56715F-9E78-2848-BE68-500293001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5E5EC-DA74-4BEB-88AD-2C8A9185000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784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609600" y="2438400"/>
                <a:ext cx="7848600" cy="169277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kumimoji="1" lang="en-US" altLang="zh-CN" sz="2600" dirty="0">
                    <a:sym typeface="Wingdings" pitchFamily="2" charset="2"/>
                  </a:rPr>
                  <a:t>E.g.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600" i="1">
                            <a:latin typeface="Cambria Math"/>
                          </a:rPr>
                          <m:t>𝜃</m:t>
                        </m:r>
                      </m:e>
                      <m:sub>
                        <m:r>
                          <a:rPr kumimoji="1" lang="en-US" altLang="zh-CN" sz="2600" i="1">
                            <a:latin typeface="Cambria Math"/>
                          </a:rPr>
                          <m:t>0</m:t>
                        </m:r>
                      </m:sub>
                    </m:sSub>
                  </m:oMath>
                </a14:m>
                <a:r>
                  <a:rPr kumimoji="1" lang="en-US" altLang="zh-CN" sz="2600" dirty="0">
                    <a:sym typeface="Wingdings" pitchFamily="2" charset="2"/>
                  </a:rPr>
                  <a:t>=50,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600" i="1">
                            <a:latin typeface="Cambria Math"/>
                          </a:rPr>
                          <m:t>𝜃</m:t>
                        </m:r>
                      </m:e>
                      <m:sub>
                        <m:r>
                          <a:rPr kumimoji="1" lang="en-US" altLang="zh-CN" sz="2600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kumimoji="1" lang="en-US" altLang="zh-CN" sz="2600" i="1">
                        <a:latin typeface="Cambria Math"/>
                      </a:rPr>
                      <m:t>=300</m:t>
                    </m:r>
                  </m:oMath>
                </a14:m>
                <a:r>
                  <a:rPr kumimoji="1" lang="en-US" altLang="zh-CN" sz="2600" dirty="0">
                    <a:sym typeface="Wingdings" pitchFamily="2" charset="2"/>
                  </a:rPr>
                  <a:t>),  what’s the price of a house of 895 square feet? </a:t>
                </a:r>
              </a:p>
              <a:p>
                <a:endParaRPr kumimoji="1" lang="en-US" altLang="zh-CN" sz="2600" dirty="0">
                  <a:solidFill>
                    <a:srgbClr val="FF0000"/>
                  </a:solidFill>
                  <a:sym typeface="Wingdings" pitchFamily="2" charset="2"/>
                </a:endParaRPr>
              </a:p>
              <a:p>
                <a:r>
                  <a:rPr kumimoji="1" lang="en-US" altLang="zh-CN" sz="2600" dirty="0">
                    <a:solidFill>
                      <a:srgbClr val="FF0000"/>
                    </a:solidFill>
                    <a:sym typeface="Wingdings" pitchFamily="2" charset="2"/>
                  </a:rPr>
                  <a:t>(268550$)</a:t>
                </a:r>
                <a:endParaRPr kumimoji="1" lang="en-US" altLang="zh-CN" sz="2600" dirty="0">
                  <a:sym typeface="Wingdings" pitchFamily="2" charset="2"/>
                </a:endParaRPr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2438400"/>
                <a:ext cx="7848600" cy="1692771"/>
              </a:xfrm>
              <a:prstGeom prst="rect">
                <a:avLst/>
              </a:prstGeom>
              <a:blipFill rotWithShape="1">
                <a:blip r:embed="rId2"/>
                <a:stretch>
                  <a:fillRect l="-1320" t="-3237" b="-79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2819400" y="1676400"/>
                <a:ext cx="3418052" cy="4924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600" i="1">
                          <a:latin typeface="Cambria Math"/>
                        </a:rPr>
                        <m:t>𝑦</m:t>
                      </m:r>
                      <m:r>
                        <a:rPr kumimoji="1" lang="en-US" altLang="zh-CN" sz="26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sz="2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600" i="1">
                              <a:latin typeface="Cambria Math"/>
                            </a:rPr>
                            <m:t>𝑓</m:t>
                          </m:r>
                        </m:e>
                        <m:sub>
                          <m:r>
                            <a:rPr kumimoji="1" lang="en-US" altLang="zh-CN" sz="2600" i="1">
                              <a:latin typeface="Cambria Math"/>
                            </a:rPr>
                            <m:t>𝜃</m:t>
                          </m:r>
                        </m:sub>
                      </m:sSub>
                      <m:r>
                        <a:rPr kumimoji="1" lang="en-US" altLang="zh-CN" sz="2600" i="1">
                          <a:latin typeface="Cambria Math"/>
                        </a:rPr>
                        <m:t>(</m:t>
                      </m:r>
                      <m:r>
                        <a:rPr kumimoji="1" lang="en-US" altLang="zh-CN" sz="2600" i="1">
                          <a:latin typeface="Cambria Math"/>
                        </a:rPr>
                        <m:t>𝑥</m:t>
                      </m:r>
                      <m:r>
                        <a:rPr kumimoji="1" lang="en-US" altLang="zh-CN" sz="2600" i="1">
                          <a:latin typeface="Cambria Math"/>
                        </a:rPr>
                        <m:t>)=</m:t>
                      </m:r>
                      <m:sSub>
                        <m:sSubPr>
                          <m:ctrlPr>
                            <a:rPr kumimoji="1" lang="en-US" altLang="zh-CN" sz="2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600" i="1">
                              <a:latin typeface="Cambria Math"/>
                            </a:rPr>
                            <m:t>𝜃</m:t>
                          </m:r>
                        </m:e>
                        <m:sub>
                          <m:r>
                            <a:rPr kumimoji="1" lang="en-US" altLang="zh-CN" sz="2600" i="1"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kumimoji="1" lang="en-US" altLang="zh-CN" sz="2600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kumimoji="1" lang="en-US" altLang="zh-CN" sz="2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600" i="1">
                              <a:latin typeface="Cambria Math"/>
                            </a:rPr>
                            <m:t>𝜃</m:t>
                          </m:r>
                        </m:e>
                        <m:sub>
                          <m:r>
                            <a:rPr kumimoji="1" lang="en-US" altLang="zh-CN" sz="2600" i="1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kumimoji="1" lang="en-US" altLang="zh-CN" sz="2600" i="1">
                          <a:latin typeface="Cambria Math"/>
                        </a:rPr>
                        <m:t> </m:t>
                      </m:r>
                      <m:r>
                        <a:rPr kumimoji="1" lang="en-US" altLang="zh-CN" sz="2600" i="1">
                          <a:latin typeface="Cambria Math"/>
                        </a:rPr>
                        <m:t>𝑥</m:t>
                      </m:r>
                    </m:oMath>
                  </m:oMathPara>
                </a14:m>
                <a:endParaRPr kumimoji="1" lang="zh-CN" altLang="en-US" sz="2600" dirty="0"/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9400" y="1676400"/>
                <a:ext cx="3418052" cy="492443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34C2327-37F2-9249-BF3C-96F4592989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Fall 2018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26E4602-3850-8C4A-A52D-21CED52994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Learning, SDSU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EF4FA9D-58C2-0D4C-9AAB-3A0675B720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5E5EC-DA74-4BEB-88AD-2C8A9185000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965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Showcase different parameter values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kumimoji="1" lang="en-US" altLang="zh-CN" sz="2800" dirty="0">
                    <a:sym typeface="Wingdings" pitchFamily="2" charset="2"/>
                  </a:rPr>
                  <a:t>Parameters: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800" i="1">
                            <a:latin typeface="Cambria Math"/>
                          </a:rPr>
                          <m:t>𝜃</m:t>
                        </m:r>
                      </m:e>
                      <m:sub>
                        <m:r>
                          <a:rPr kumimoji="1" lang="en-US" altLang="zh-CN" sz="2800" i="1">
                            <a:latin typeface="Cambria Math"/>
                          </a:rPr>
                          <m:t>0</m:t>
                        </m:r>
                      </m:sub>
                    </m:sSub>
                  </m:oMath>
                </a14:m>
                <a:r>
                  <a:rPr kumimoji="1" lang="en-US" altLang="zh-CN" sz="2800" dirty="0">
                    <a:sym typeface="Wingdings" pitchFamily="2" charset="2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800" i="1">
                            <a:latin typeface="Cambria Math"/>
                          </a:rPr>
                          <m:t>𝜃</m:t>
                        </m:r>
                      </m:e>
                      <m:sub>
                        <m:r>
                          <a:rPr kumimoji="1" lang="en-US" altLang="zh-CN" sz="2800" i="1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1" lang="en-US" altLang="zh-CN" sz="2800" dirty="0">
                    <a:sym typeface="Wingdings" pitchFamily="2" charset="2"/>
                  </a:rPr>
                  <a:t>)</a:t>
                </a:r>
                <a:endParaRPr 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 rotWithShape="1">
                <a:blip r:embed="rId2"/>
                <a:stretch>
                  <a:fillRect l="-741" t="-12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组 3"/>
          <p:cNvGrpSpPr/>
          <p:nvPr/>
        </p:nvGrpSpPr>
        <p:grpSpPr>
          <a:xfrm>
            <a:off x="626015" y="2046829"/>
            <a:ext cx="6019796" cy="3092478"/>
            <a:chOff x="1219204" y="1784322"/>
            <a:chExt cx="6019796" cy="3092478"/>
          </a:xfrm>
        </p:grpSpPr>
        <p:cxnSp>
          <p:nvCxnSpPr>
            <p:cNvPr id="5" name="直线连接符 4"/>
            <p:cNvCxnSpPr/>
            <p:nvPr/>
          </p:nvCxnSpPr>
          <p:spPr>
            <a:xfrm>
              <a:off x="2286000" y="4355068"/>
              <a:ext cx="49530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线连接符 6"/>
            <p:cNvCxnSpPr/>
            <p:nvPr/>
          </p:nvCxnSpPr>
          <p:spPr>
            <a:xfrm flipV="1">
              <a:off x="2286000" y="1840468"/>
              <a:ext cx="0" cy="25146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文本框 8"/>
            <p:cNvSpPr txBox="1"/>
            <p:nvPr/>
          </p:nvSpPr>
          <p:spPr>
            <a:xfrm rot="16200000">
              <a:off x="830936" y="2172590"/>
              <a:ext cx="11458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/>
                <a:t>Price (K$)</a:t>
              </a:r>
              <a:endParaRPr kumimoji="1" lang="zh-CN" altLang="en-US" dirty="0"/>
            </a:p>
          </p:txBody>
        </p:sp>
        <p:cxnSp>
          <p:nvCxnSpPr>
            <p:cNvPr id="8" name="直线连接符 9"/>
            <p:cNvCxnSpPr/>
            <p:nvPr/>
          </p:nvCxnSpPr>
          <p:spPr>
            <a:xfrm flipV="1">
              <a:off x="3124200" y="4253468"/>
              <a:ext cx="0" cy="2286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线连接符 11"/>
            <p:cNvCxnSpPr/>
            <p:nvPr/>
          </p:nvCxnSpPr>
          <p:spPr>
            <a:xfrm flipV="1">
              <a:off x="3733800" y="4253468"/>
              <a:ext cx="0" cy="2286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线连接符 12"/>
            <p:cNvCxnSpPr/>
            <p:nvPr/>
          </p:nvCxnSpPr>
          <p:spPr>
            <a:xfrm flipV="1">
              <a:off x="4419600" y="4253468"/>
              <a:ext cx="0" cy="2286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文本框 13"/>
            <p:cNvSpPr txBox="1"/>
            <p:nvPr/>
          </p:nvSpPr>
          <p:spPr>
            <a:xfrm>
              <a:off x="2895600" y="4507468"/>
              <a:ext cx="5309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/>
                <a:t>500</a:t>
              </a:r>
              <a:endParaRPr kumimoji="1" lang="zh-CN" altLang="en-US" dirty="0"/>
            </a:p>
          </p:txBody>
        </p:sp>
        <p:sp>
          <p:nvSpPr>
            <p:cNvPr id="12" name="文本框 14"/>
            <p:cNvSpPr txBox="1"/>
            <p:nvPr/>
          </p:nvSpPr>
          <p:spPr>
            <a:xfrm>
              <a:off x="3429000" y="4507468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/>
                <a:t>1000</a:t>
              </a:r>
              <a:endParaRPr kumimoji="1" lang="zh-CN" altLang="en-US" dirty="0"/>
            </a:p>
          </p:txBody>
        </p:sp>
        <p:sp>
          <p:nvSpPr>
            <p:cNvPr id="13" name="文本框 15"/>
            <p:cNvSpPr txBox="1"/>
            <p:nvPr/>
          </p:nvSpPr>
          <p:spPr>
            <a:xfrm>
              <a:off x="4114800" y="4507468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/>
                <a:t>1500</a:t>
              </a:r>
              <a:endParaRPr kumimoji="1" lang="zh-CN" altLang="en-US" dirty="0"/>
            </a:p>
          </p:txBody>
        </p:sp>
        <p:cxnSp>
          <p:nvCxnSpPr>
            <p:cNvPr id="14" name="直线连接符 16"/>
            <p:cNvCxnSpPr/>
            <p:nvPr/>
          </p:nvCxnSpPr>
          <p:spPr>
            <a:xfrm flipV="1">
              <a:off x="4997450" y="4253468"/>
              <a:ext cx="0" cy="2286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线连接符 17"/>
            <p:cNvCxnSpPr/>
            <p:nvPr/>
          </p:nvCxnSpPr>
          <p:spPr>
            <a:xfrm flipV="1">
              <a:off x="5607050" y="4253468"/>
              <a:ext cx="0" cy="2286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线连接符 18"/>
            <p:cNvCxnSpPr/>
            <p:nvPr/>
          </p:nvCxnSpPr>
          <p:spPr>
            <a:xfrm flipV="1">
              <a:off x="6292850" y="4253468"/>
              <a:ext cx="0" cy="2286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文本框 19"/>
            <p:cNvSpPr txBox="1"/>
            <p:nvPr/>
          </p:nvSpPr>
          <p:spPr>
            <a:xfrm>
              <a:off x="4724400" y="4507468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/>
                <a:t>2000</a:t>
              </a:r>
              <a:endParaRPr kumimoji="1" lang="zh-CN" altLang="en-US" dirty="0"/>
            </a:p>
          </p:txBody>
        </p:sp>
        <p:sp>
          <p:nvSpPr>
            <p:cNvPr id="18" name="文本框 20"/>
            <p:cNvSpPr txBox="1"/>
            <p:nvPr/>
          </p:nvSpPr>
          <p:spPr>
            <a:xfrm>
              <a:off x="5372803" y="4498816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/>
                <a:t>2500</a:t>
              </a:r>
              <a:endParaRPr kumimoji="1" lang="zh-CN" altLang="en-US" dirty="0"/>
            </a:p>
          </p:txBody>
        </p:sp>
        <p:sp>
          <p:nvSpPr>
            <p:cNvPr id="19" name="文本框 21"/>
            <p:cNvSpPr txBox="1"/>
            <p:nvPr/>
          </p:nvSpPr>
          <p:spPr>
            <a:xfrm>
              <a:off x="6024880" y="4492228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/>
                <a:t>3000</a:t>
              </a:r>
              <a:endParaRPr kumimoji="1" lang="zh-CN" altLang="en-US" dirty="0"/>
            </a:p>
          </p:txBody>
        </p:sp>
        <p:sp>
          <p:nvSpPr>
            <p:cNvPr id="23" name="文本框 28"/>
            <p:cNvSpPr txBox="1"/>
            <p:nvPr/>
          </p:nvSpPr>
          <p:spPr>
            <a:xfrm>
              <a:off x="1752600" y="3593068"/>
              <a:ext cx="5309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/>
                <a:t>100</a:t>
              </a:r>
              <a:endParaRPr kumimoji="1" lang="zh-CN" altLang="en-US" dirty="0"/>
            </a:p>
          </p:txBody>
        </p:sp>
        <p:sp>
          <p:nvSpPr>
            <p:cNvPr id="24" name="文本框 29"/>
            <p:cNvSpPr txBox="1"/>
            <p:nvPr/>
          </p:nvSpPr>
          <p:spPr>
            <a:xfrm>
              <a:off x="1752600" y="2297668"/>
              <a:ext cx="5309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/>
                <a:t>300</a:t>
              </a:r>
              <a:endParaRPr kumimoji="1" lang="zh-CN" altLang="en-US" dirty="0"/>
            </a:p>
          </p:txBody>
        </p:sp>
        <p:sp>
          <p:nvSpPr>
            <p:cNvPr id="25" name="文本框 30"/>
            <p:cNvSpPr txBox="1"/>
            <p:nvPr/>
          </p:nvSpPr>
          <p:spPr>
            <a:xfrm>
              <a:off x="1752600" y="2983468"/>
              <a:ext cx="5309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/>
                <a:t>200</a:t>
              </a:r>
              <a:endParaRPr kumimoji="1" lang="zh-CN" altLang="en-US" dirty="0"/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1690326" y="2948041"/>
            <a:ext cx="4955485" cy="482600"/>
            <a:chOff x="1690326" y="2948041"/>
            <a:chExt cx="4955485" cy="482600"/>
          </a:xfrm>
        </p:grpSpPr>
        <p:cxnSp>
          <p:nvCxnSpPr>
            <p:cNvPr id="27" name="直接连接符 26"/>
            <p:cNvCxnSpPr>
              <a:stCxn id="25" idx="3"/>
            </p:cNvCxnSpPr>
            <p:nvPr/>
          </p:nvCxnSpPr>
          <p:spPr>
            <a:xfrm>
              <a:off x="1690326" y="3430641"/>
              <a:ext cx="4955485" cy="0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矩形 27"/>
                <p:cNvSpPr/>
                <p:nvPr/>
              </p:nvSpPr>
              <p:spPr>
                <a:xfrm>
                  <a:off x="2911725" y="2948041"/>
                  <a:ext cx="1654363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i="1" smtClean="0">
                            <a:latin typeface="Cambria Math"/>
                          </a:rPr>
                          <m:t>𝑦</m:t>
                        </m:r>
                        <m:r>
                          <a:rPr kumimoji="1" lang="en-US" altLang="zh-CN" i="1" smtClean="0">
                            <a:latin typeface="Cambria Math"/>
                          </a:rPr>
                          <m:t>=200+0 </m:t>
                        </m:r>
                        <m:r>
                          <a:rPr kumimoji="1" lang="en-US" altLang="zh-CN" i="1">
                            <a:latin typeface="Cambria Math"/>
                          </a:rPr>
                          <m:t>𝑥</m:t>
                        </m:r>
                      </m:oMath>
                    </m:oMathPara>
                  </a14:m>
                  <a:endParaRPr kumimoji="1" lang="zh-CN" altLang="en-US" dirty="0"/>
                </a:p>
              </p:txBody>
            </p:sp>
          </mc:Choice>
          <mc:Fallback xmlns="">
            <p:sp>
              <p:nvSpPr>
                <p:cNvPr id="28" name="矩形 2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11725" y="2948041"/>
                  <a:ext cx="1654363" cy="369332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 b="-8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8" name="组合 37"/>
          <p:cNvGrpSpPr/>
          <p:nvPr/>
        </p:nvGrpSpPr>
        <p:grpSpPr>
          <a:xfrm>
            <a:off x="1692811" y="1918309"/>
            <a:ext cx="4174589" cy="2699266"/>
            <a:chOff x="1692811" y="1918309"/>
            <a:chExt cx="4174589" cy="2699266"/>
          </a:xfrm>
        </p:grpSpPr>
        <p:cxnSp>
          <p:nvCxnSpPr>
            <p:cNvPr id="30" name="直接连接符 29"/>
            <p:cNvCxnSpPr/>
            <p:nvPr/>
          </p:nvCxnSpPr>
          <p:spPr>
            <a:xfrm flipV="1">
              <a:off x="1692811" y="1918309"/>
              <a:ext cx="4174589" cy="2699266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矩形 30"/>
                <p:cNvSpPr/>
                <p:nvPr/>
              </p:nvSpPr>
              <p:spPr>
                <a:xfrm>
                  <a:off x="3950360" y="1918309"/>
                  <a:ext cx="1830694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i="1" smtClean="0">
                            <a:latin typeface="Cambria Math"/>
                          </a:rPr>
                          <m:t>𝑦</m:t>
                        </m:r>
                        <m:r>
                          <a:rPr kumimoji="1" lang="en-US" altLang="zh-CN" i="1" smtClean="0">
                            <a:latin typeface="Cambria Math"/>
                          </a:rPr>
                          <m:t>=0+0.177 </m:t>
                        </m:r>
                        <m:r>
                          <a:rPr kumimoji="1" lang="en-US" altLang="zh-CN" i="1">
                            <a:latin typeface="Cambria Math"/>
                          </a:rPr>
                          <m:t>𝑥</m:t>
                        </m:r>
                      </m:oMath>
                    </m:oMathPara>
                  </a14:m>
                  <a:endParaRPr kumimoji="1" lang="zh-CN" altLang="en-US" dirty="0"/>
                </a:p>
              </p:txBody>
            </p:sp>
          </mc:Choice>
          <mc:Fallback xmlns="">
            <p:sp>
              <p:nvSpPr>
                <p:cNvPr id="31" name="矩形 3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50360" y="1918309"/>
                  <a:ext cx="1830694" cy="369332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 b="-8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9" name="组合 38"/>
          <p:cNvGrpSpPr/>
          <p:nvPr/>
        </p:nvGrpSpPr>
        <p:grpSpPr>
          <a:xfrm>
            <a:off x="1690326" y="2438400"/>
            <a:ext cx="6267809" cy="1601841"/>
            <a:chOff x="1690326" y="2438400"/>
            <a:chExt cx="6267809" cy="1601841"/>
          </a:xfrm>
        </p:grpSpPr>
        <p:cxnSp>
          <p:nvCxnSpPr>
            <p:cNvPr id="34" name="直接连接符 33"/>
            <p:cNvCxnSpPr>
              <a:stCxn id="23" idx="3"/>
            </p:cNvCxnSpPr>
            <p:nvPr/>
          </p:nvCxnSpPr>
          <p:spPr>
            <a:xfrm flipV="1">
              <a:off x="1690326" y="2438400"/>
              <a:ext cx="4955485" cy="1601841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矩形 35"/>
                <p:cNvSpPr/>
                <p:nvPr/>
              </p:nvSpPr>
              <p:spPr>
                <a:xfrm>
                  <a:off x="5999201" y="2619763"/>
                  <a:ext cx="1958934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i="1" smtClean="0">
                            <a:latin typeface="Cambria Math"/>
                          </a:rPr>
                          <m:t>𝑦</m:t>
                        </m:r>
                        <m:r>
                          <a:rPr kumimoji="1" lang="en-US" altLang="zh-CN" i="1" smtClean="0">
                            <a:latin typeface="Cambria Math"/>
                          </a:rPr>
                          <m:t>=100+0.11 </m:t>
                        </m:r>
                        <m:r>
                          <a:rPr kumimoji="1" lang="en-US" altLang="zh-CN" i="1">
                            <a:latin typeface="Cambria Math"/>
                          </a:rPr>
                          <m:t>𝑥</m:t>
                        </m:r>
                      </m:oMath>
                    </m:oMathPara>
                  </a14:m>
                  <a:endParaRPr kumimoji="1" lang="zh-CN" altLang="en-US" dirty="0"/>
                </a:p>
              </p:txBody>
            </p:sp>
          </mc:Choice>
          <mc:Fallback xmlns="">
            <p:sp>
              <p:nvSpPr>
                <p:cNvPr id="36" name="矩形 3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99201" y="2619763"/>
                  <a:ext cx="1958934" cy="369332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 b="-8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0" name="Date Placeholder 19">
            <a:extLst>
              <a:ext uri="{FF2B5EF4-FFF2-40B4-BE49-F238E27FC236}">
                <a16:creationId xmlns:a16="http://schemas.microsoft.com/office/drawing/2014/main" id="{01FE8D68-CD3C-2349-9914-FE72B6197E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Fall 2018</a:t>
            </a:r>
          </a:p>
        </p:txBody>
      </p: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E98C8503-31CC-D245-90DC-1C96E3884C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Learning, SDSU</a:t>
            </a:r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F19BA3D5-AF76-8C4D-8FB8-43ACCA174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5E5EC-DA74-4BEB-88AD-2C8A9185000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039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gin">
  <a:themeElements>
    <a:clrScheme name="Origin">
      <a:dk1>
        <a:sysClr val="windowText" lastClr="000000"/>
      </a:dk1>
      <a:lt1>
        <a:sysClr val="window" lastClr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D2DA7A"/>
      </a:accent3>
      <a:accent4>
        <a:srgbClr val="FADA7A"/>
      </a:accent4>
      <a:accent5>
        <a:srgbClr val="B88472"/>
      </a:accent5>
      <a:accent6>
        <a:srgbClr val="8E736A"/>
      </a:accent6>
      <a:hlink>
        <a:srgbClr val="B292CA"/>
      </a:hlink>
      <a:folHlink>
        <a:srgbClr val="6B5680"/>
      </a:folHlink>
    </a:clrScheme>
    <a:fontScheme name="Origin">
      <a:majorFont>
        <a:latin typeface="Bookman Old Style"/>
        <a:ea typeface=""/>
        <a:cs typeface=""/>
        <a:font script="Grek" typeface="Cambria"/>
        <a:font script="Cyrl" typeface="Cambria"/>
        <a:font script="Jpan" typeface="HG明朝E"/>
        <a:font script="Hang" typeface="돋움"/>
        <a:font script="Hans" typeface="宋体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/>
        <a:ea typeface=""/>
        <a:cs typeface=""/>
        <a:font script="Grek" typeface="Calibri"/>
        <a:font script="Cyrl" typeface="Calibri"/>
        <a:font script="Jpan" typeface="ＭＳ Ｐゴシック"/>
        <a:font script="Hang" typeface="맑은 고딕"/>
        <a:font script="Hans" typeface="华文新魏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rigin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Origin</Template>
  <TotalTime>3329</TotalTime>
  <Words>1615</Words>
  <Application>Microsoft Macintosh PowerPoint</Application>
  <PresentationFormat>On-screen Show (4:3)</PresentationFormat>
  <Paragraphs>484</Paragraphs>
  <Slides>32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1" baseType="lpstr">
      <vt:lpstr>宋体</vt:lpstr>
      <vt:lpstr>华文新魏</vt:lpstr>
      <vt:lpstr>Bookman Old Style</vt:lpstr>
      <vt:lpstr>Calibri</vt:lpstr>
      <vt:lpstr>Cambria Math</vt:lpstr>
      <vt:lpstr>Gill Sans MT</vt:lpstr>
      <vt:lpstr>Wingdings</vt:lpstr>
      <vt:lpstr>Wingdings 3</vt:lpstr>
      <vt:lpstr>Origin</vt:lpstr>
      <vt:lpstr>Lecture 3: Linear Regression A</vt:lpstr>
      <vt:lpstr>Outline</vt:lpstr>
      <vt:lpstr>Mental model</vt:lpstr>
      <vt:lpstr>Regression: single feature (simple linear regression)</vt:lpstr>
      <vt:lpstr>Training Set (92115)</vt:lpstr>
      <vt:lpstr>Mental model</vt:lpstr>
      <vt:lpstr>Linear Regression</vt:lpstr>
      <vt:lpstr>Quiz</vt:lpstr>
      <vt:lpstr>Showcase different parameter values</vt:lpstr>
      <vt:lpstr>How to find the best (θ_0, θ_1 )? </vt:lpstr>
      <vt:lpstr>What do we mean by “close”?</vt:lpstr>
      <vt:lpstr>Learning objective</vt:lpstr>
      <vt:lpstr>Outline</vt:lpstr>
      <vt:lpstr>How to solve the minimization problem?</vt:lpstr>
      <vt:lpstr>Shape of a quadratic function</vt:lpstr>
      <vt:lpstr>Derivatives of cost function</vt:lpstr>
      <vt:lpstr>Derivatives of cost function (cont.)</vt:lpstr>
      <vt:lpstr>Normal equation solutions</vt:lpstr>
      <vt:lpstr>Evaluation</vt:lpstr>
      <vt:lpstr>Coefficient of determination</vt:lpstr>
      <vt:lpstr>Residual plot</vt:lpstr>
      <vt:lpstr>What if more features?</vt:lpstr>
      <vt:lpstr>Extended to multiple features</vt:lpstr>
      <vt:lpstr>Multiple linear regression</vt:lpstr>
      <vt:lpstr>Matrix representations</vt:lpstr>
      <vt:lpstr>Matrix representations (cont.)</vt:lpstr>
      <vt:lpstr>Matrix representations (cont.)</vt:lpstr>
      <vt:lpstr>Compute derivative</vt:lpstr>
      <vt:lpstr>Tips</vt:lpstr>
      <vt:lpstr>Mental model</vt:lpstr>
      <vt:lpstr>Issues with normal equation method</vt:lpstr>
      <vt:lpstr>Outline</vt:lpstr>
    </vt:vector>
  </TitlesOfParts>
  <Company>Microsoft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xbliu</dc:creator>
  <cp:lastModifiedBy>Yang Xu</cp:lastModifiedBy>
  <cp:revision>353</cp:revision>
  <dcterms:created xsi:type="dcterms:W3CDTF">2015-08-12T17:32:19Z</dcterms:created>
  <dcterms:modified xsi:type="dcterms:W3CDTF">2018-09-04T17:11:34Z</dcterms:modified>
</cp:coreProperties>
</file>